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old" panose="00000800000000000000" charset="0"/>
      <p:regular r:id="rId21"/>
    </p:embeddedFont>
    <p:embeddedFont>
      <p:font typeface="Poppi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6578-1485-4279-924F-5A6E861DF47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1A5B0-12E0-4DB7-AFFE-ACC9F0155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0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Suspiscion</a:t>
            </a:r>
            <a:r>
              <a:rPr lang="fr-FR" dirty="0"/>
              <a:t> de harcèlement. Ouverture </a:t>
            </a:r>
          </a:p>
          <a:p>
            <a:r>
              <a:rPr lang="fr-FR"/>
              <a:t>On peut dire que ce n’était pas du harcèlement mais plutôt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1A5B0-12E0-4DB7-AFFE-ACC9F015537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7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Qu’en est-il du harcelé ? </a:t>
            </a:r>
          </a:p>
          <a:p>
            <a:r>
              <a:rPr lang="fr-FR" dirty="0"/>
              <a:t>Actions collectives : messages clairs – jeux coopératifs – travail sur les CPS… Actions d’information auprès des familles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1A5B0-12E0-4DB7-AFFE-ACC9F015537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489818">
            <a:off x="-1534714" y="5198851"/>
            <a:ext cx="7305074" cy="6283764"/>
            <a:chOff x="0" y="0"/>
            <a:chExt cx="557233" cy="479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7233" cy="479327"/>
            </a:xfrm>
            <a:custGeom>
              <a:avLst/>
              <a:gdLst/>
              <a:ahLst/>
              <a:cxnLst/>
              <a:rect l="l" t="t" r="r" b="b"/>
              <a:pathLst>
                <a:path w="557233" h="479327">
                  <a:moveTo>
                    <a:pt x="278616" y="0"/>
                  </a:moveTo>
                  <a:lnTo>
                    <a:pt x="557233" y="183086"/>
                  </a:lnTo>
                  <a:lnTo>
                    <a:pt x="450811" y="479327"/>
                  </a:lnTo>
                  <a:lnTo>
                    <a:pt x="106422" y="479327"/>
                  </a:lnTo>
                  <a:lnTo>
                    <a:pt x="0" y="183086"/>
                  </a:lnTo>
                  <a:lnTo>
                    <a:pt x="278616" y="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7068" y="91257"/>
              <a:ext cx="383098" cy="358112"/>
            </a:xfrm>
            <a:prstGeom prst="rect">
              <a:avLst/>
            </a:prstGeom>
          </p:spPr>
          <p:txBody>
            <a:bodyPr lIns="43188" tIns="43188" rIns="43188" bIns="43188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9610" y="4037144"/>
            <a:ext cx="5671330" cy="6952925"/>
            <a:chOff x="0" y="0"/>
            <a:chExt cx="5162550" cy="6329172"/>
          </a:xfrm>
        </p:grpSpPr>
        <p:sp>
          <p:nvSpPr>
            <p:cNvPr id="6" name="Freeform 6"/>
            <p:cNvSpPr/>
            <p:nvPr/>
          </p:nvSpPr>
          <p:spPr>
            <a:xfrm>
              <a:off x="-34" y="69"/>
              <a:ext cx="5162590" cy="6329203"/>
            </a:xfrm>
            <a:custGeom>
              <a:avLst/>
              <a:gdLst/>
              <a:ahLst/>
              <a:cxnLst/>
              <a:rect l="l" t="t" r="r" b="b"/>
              <a:pathLst>
                <a:path w="5162590" h="6329203">
                  <a:moveTo>
                    <a:pt x="5128040" y="2459159"/>
                  </a:moveTo>
                  <a:cubicBezTo>
                    <a:pt x="4769265" y="3627051"/>
                    <a:pt x="4319685" y="4767257"/>
                    <a:pt x="3797207" y="5871522"/>
                  </a:cubicBezTo>
                  <a:cubicBezTo>
                    <a:pt x="3696115" y="6085263"/>
                    <a:pt x="3464213" y="6223947"/>
                    <a:pt x="3247678" y="6294051"/>
                  </a:cubicBezTo>
                  <a:cubicBezTo>
                    <a:pt x="3011077" y="6370632"/>
                    <a:pt x="2752632" y="6314117"/>
                    <a:pt x="2539145" y="6201341"/>
                  </a:cubicBezTo>
                  <a:cubicBezTo>
                    <a:pt x="2340263" y="6096312"/>
                    <a:pt x="2175290" y="5865172"/>
                    <a:pt x="2116616" y="5651812"/>
                  </a:cubicBezTo>
                  <a:cubicBezTo>
                    <a:pt x="2047528" y="5401114"/>
                    <a:pt x="2101630" y="5170863"/>
                    <a:pt x="2209326" y="4943279"/>
                  </a:cubicBezTo>
                  <a:cubicBezTo>
                    <a:pt x="2290479" y="4771702"/>
                    <a:pt x="2369473" y="4599109"/>
                    <a:pt x="2446562" y="4425754"/>
                  </a:cubicBezTo>
                  <a:cubicBezTo>
                    <a:pt x="2358551" y="4475030"/>
                    <a:pt x="2270413" y="4524052"/>
                    <a:pt x="2181894" y="4572312"/>
                  </a:cubicBezTo>
                  <a:cubicBezTo>
                    <a:pt x="1787305" y="4787704"/>
                    <a:pt x="1384334" y="4974140"/>
                    <a:pt x="925356" y="4975918"/>
                  </a:cubicBezTo>
                  <a:cubicBezTo>
                    <a:pt x="347379" y="4978331"/>
                    <a:pt x="-143984" y="4383971"/>
                    <a:pt x="38769" y="3812090"/>
                  </a:cubicBezTo>
                  <a:cubicBezTo>
                    <a:pt x="478951" y="2434902"/>
                    <a:pt x="1410750" y="1334320"/>
                    <a:pt x="2353725" y="269933"/>
                  </a:cubicBezTo>
                  <a:cubicBezTo>
                    <a:pt x="2515142" y="87688"/>
                    <a:pt x="2768634" y="11107"/>
                    <a:pt x="3003838" y="693"/>
                  </a:cubicBezTo>
                  <a:cubicBezTo>
                    <a:pt x="3248694" y="-10229"/>
                    <a:pt x="3478818" y="109151"/>
                    <a:pt x="3653951" y="269933"/>
                  </a:cubicBezTo>
                  <a:cubicBezTo>
                    <a:pt x="3823115" y="425254"/>
                    <a:pt x="3923191" y="694621"/>
                    <a:pt x="3923191" y="920046"/>
                  </a:cubicBezTo>
                  <a:cubicBezTo>
                    <a:pt x="3923191" y="1110419"/>
                    <a:pt x="3861342" y="1280980"/>
                    <a:pt x="3760504" y="1432364"/>
                  </a:cubicBezTo>
                  <a:cubicBezTo>
                    <a:pt x="3766092" y="1428427"/>
                    <a:pt x="3771680" y="1424617"/>
                    <a:pt x="3777268" y="1420680"/>
                  </a:cubicBezTo>
                  <a:cubicBezTo>
                    <a:pt x="3940717" y="1306634"/>
                    <a:pt x="4173127" y="1285933"/>
                    <a:pt x="4363500" y="1311587"/>
                  </a:cubicBezTo>
                  <a:cubicBezTo>
                    <a:pt x="4528854" y="1333812"/>
                    <a:pt x="4666268" y="1390454"/>
                    <a:pt x="4798348" y="1492562"/>
                  </a:cubicBezTo>
                  <a:cubicBezTo>
                    <a:pt x="5080415" y="1710367"/>
                    <a:pt x="5236244" y="2106861"/>
                    <a:pt x="5128040" y="2459159"/>
                  </a:cubicBezTo>
                  <a:close/>
                </a:path>
              </a:pathLst>
            </a:custGeom>
            <a:blipFill>
              <a:blip r:embed="rId2"/>
              <a:stretch>
                <a:fillRect l="-42115" r="-4211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984521" y="-271596"/>
            <a:ext cx="8745560" cy="4698704"/>
            <a:chOff x="0" y="0"/>
            <a:chExt cx="3136073" cy="16849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6073" cy="1684910"/>
            </a:xfrm>
            <a:custGeom>
              <a:avLst/>
              <a:gdLst/>
              <a:ahLst/>
              <a:cxnLst/>
              <a:rect l="l" t="t" r="r" b="b"/>
              <a:pathLst>
                <a:path w="3136073" h="1684910">
                  <a:moveTo>
                    <a:pt x="0" y="50800"/>
                  </a:moveTo>
                  <a:lnTo>
                    <a:pt x="1568037" y="0"/>
                  </a:lnTo>
                  <a:lnTo>
                    <a:pt x="3136073" y="50800"/>
                  </a:lnTo>
                  <a:lnTo>
                    <a:pt x="3136073" y="1634110"/>
                  </a:lnTo>
                  <a:lnTo>
                    <a:pt x="1568037" y="1684910"/>
                  </a:lnTo>
                  <a:lnTo>
                    <a:pt x="0" y="163411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7DF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175"/>
              <a:ext cx="3136073" cy="1662685"/>
            </a:xfrm>
            <a:prstGeom prst="rect">
              <a:avLst/>
            </a:prstGeom>
          </p:spPr>
          <p:txBody>
            <a:bodyPr lIns="43188" tIns="43188" rIns="43188" bIns="43188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88518" y="-328232"/>
            <a:ext cx="5671330" cy="6952925"/>
            <a:chOff x="0" y="0"/>
            <a:chExt cx="5162550" cy="6329172"/>
          </a:xfrm>
        </p:grpSpPr>
        <p:sp>
          <p:nvSpPr>
            <p:cNvPr id="11" name="Freeform 11"/>
            <p:cNvSpPr/>
            <p:nvPr/>
          </p:nvSpPr>
          <p:spPr>
            <a:xfrm>
              <a:off x="-34" y="69"/>
              <a:ext cx="5162590" cy="6329203"/>
            </a:xfrm>
            <a:custGeom>
              <a:avLst/>
              <a:gdLst/>
              <a:ahLst/>
              <a:cxnLst/>
              <a:rect l="l" t="t" r="r" b="b"/>
              <a:pathLst>
                <a:path w="5162590" h="6329203">
                  <a:moveTo>
                    <a:pt x="5128040" y="2459159"/>
                  </a:moveTo>
                  <a:cubicBezTo>
                    <a:pt x="4769265" y="3627051"/>
                    <a:pt x="4319685" y="4767257"/>
                    <a:pt x="3797207" y="5871522"/>
                  </a:cubicBezTo>
                  <a:cubicBezTo>
                    <a:pt x="3696115" y="6085263"/>
                    <a:pt x="3464213" y="6223947"/>
                    <a:pt x="3247678" y="6294051"/>
                  </a:cubicBezTo>
                  <a:cubicBezTo>
                    <a:pt x="3011077" y="6370632"/>
                    <a:pt x="2752632" y="6314117"/>
                    <a:pt x="2539145" y="6201341"/>
                  </a:cubicBezTo>
                  <a:cubicBezTo>
                    <a:pt x="2340263" y="6096312"/>
                    <a:pt x="2175290" y="5865172"/>
                    <a:pt x="2116616" y="5651812"/>
                  </a:cubicBezTo>
                  <a:cubicBezTo>
                    <a:pt x="2047528" y="5401114"/>
                    <a:pt x="2101630" y="5170863"/>
                    <a:pt x="2209326" y="4943279"/>
                  </a:cubicBezTo>
                  <a:cubicBezTo>
                    <a:pt x="2290479" y="4771702"/>
                    <a:pt x="2369473" y="4599109"/>
                    <a:pt x="2446562" y="4425754"/>
                  </a:cubicBezTo>
                  <a:cubicBezTo>
                    <a:pt x="2358551" y="4475030"/>
                    <a:pt x="2270413" y="4524052"/>
                    <a:pt x="2181894" y="4572312"/>
                  </a:cubicBezTo>
                  <a:cubicBezTo>
                    <a:pt x="1787305" y="4787704"/>
                    <a:pt x="1384334" y="4974140"/>
                    <a:pt x="925356" y="4975918"/>
                  </a:cubicBezTo>
                  <a:cubicBezTo>
                    <a:pt x="347379" y="4978331"/>
                    <a:pt x="-143984" y="4383971"/>
                    <a:pt x="38769" y="3812090"/>
                  </a:cubicBezTo>
                  <a:cubicBezTo>
                    <a:pt x="478951" y="2434902"/>
                    <a:pt x="1410750" y="1334320"/>
                    <a:pt x="2353725" y="269933"/>
                  </a:cubicBezTo>
                  <a:cubicBezTo>
                    <a:pt x="2515142" y="87688"/>
                    <a:pt x="2768634" y="11107"/>
                    <a:pt x="3003838" y="693"/>
                  </a:cubicBezTo>
                  <a:cubicBezTo>
                    <a:pt x="3248694" y="-10229"/>
                    <a:pt x="3478818" y="109151"/>
                    <a:pt x="3653951" y="269933"/>
                  </a:cubicBezTo>
                  <a:cubicBezTo>
                    <a:pt x="3823115" y="425254"/>
                    <a:pt x="3923191" y="694621"/>
                    <a:pt x="3923191" y="920046"/>
                  </a:cubicBezTo>
                  <a:cubicBezTo>
                    <a:pt x="3923191" y="1110419"/>
                    <a:pt x="3861342" y="1280980"/>
                    <a:pt x="3760504" y="1432364"/>
                  </a:cubicBezTo>
                  <a:cubicBezTo>
                    <a:pt x="3766092" y="1428427"/>
                    <a:pt x="3771680" y="1424617"/>
                    <a:pt x="3777268" y="1420680"/>
                  </a:cubicBezTo>
                  <a:cubicBezTo>
                    <a:pt x="3940717" y="1306634"/>
                    <a:pt x="4173127" y="1285933"/>
                    <a:pt x="4363500" y="1311587"/>
                  </a:cubicBezTo>
                  <a:cubicBezTo>
                    <a:pt x="4528854" y="1333812"/>
                    <a:pt x="4666268" y="1390454"/>
                    <a:pt x="4798348" y="1492562"/>
                  </a:cubicBezTo>
                  <a:cubicBezTo>
                    <a:pt x="5080415" y="1710367"/>
                    <a:pt x="5236244" y="2106861"/>
                    <a:pt x="5128040" y="2459159"/>
                  </a:cubicBezTo>
                  <a:close/>
                </a:path>
              </a:pathLst>
            </a:custGeom>
            <a:blipFill>
              <a:blip r:embed="rId3"/>
              <a:stretch>
                <a:fillRect l="-103620" r="-2878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662055" y="2767560"/>
            <a:ext cx="8708047" cy="438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79"/>
              </a:lnSpc>
            </a:pPr>
            <a:r>
              <a:rPr lang="en-US" sz="9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Thème du jour : le harcèlement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9465953" y="7247981"/>
            <a:ext cx="5729177" cy="531251"/>
          </a:xfrm>
          <a:custGeom>
            <a:avLst/>
            <a:gdLst/>
            <a:ahLst/>
            <a:cxnLst/>
            <a:rect l="l" t="t" r="r" b="b"/>
            <a:pathLst>
              <a:path w="5729177" h="531251">
                <a:moveTo>
                  <a:pt x="0" y="0"/>
                </a:moveTo>
                <a:lnTo>
                  <a:pt x="5729177" y="0"/>
                </a:lnTo>
                <a:lnTo>
                  <a:pt x="5729177" y="531251"/>
                </a:lnTo>
                <a:lnTo>
                  <a:pt x="0" y="531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03133">
            <a:off x="6610786" y="1710282"/>
            <a:ext cx="4264719" cy="325185"/>
          </a:xfrm>
          <a:custGeom>
            <a:avLst/>
            <a:gdLst/>
            <a:ahLst/>
            <a:cxnLst/>
            <a:rect l="l" t="t" r="r" b="b"/>
            <a:pathLst>
              <a:path w="4264719" h="325185">
                <a:moveTo>
                  <a:pt x="0" y="0"/>
                </a:moveTo>
                <a:lnTo>
                  <a:pt x="4264718" y="0"/>
                </a:lnTo>
                <a:lnTo>
                  <a:pt x="4264718" y="325185"/>
                </a:lnTo>
                <a:lnTo>
                  <a:pt x="0" y="325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04875" y="1028700"/>
            <a:ext cx="3535722" cy="928726"/>
            <a:chOff x="0" y="0"/>
            <a:chExt cx="4714295" cy="1238302"/>
          </a:xfrm>
        </p:grpSpPr>
        <p:sp>
          <p:nvSpPr>
            <p:cNvPr id="16" name="Freeform 16"/>
            <p:cNvSpPr/>
            <p:nvPr/>
          </p:nvSpPr>
          <p:spPr>
            <a:xfrm>
              <a:off x="2493126" y="0"/>
              <a:ext cx="2221169" cy="1238302"/>
            </a:xfrm>
            <a:custGeom>
              <a:avLst/>
              <a:gdLst/>
              <a:ahLst/>
              <a:cxnLst/>
              <a:rect l="l" t="t" r="r" b="b"/>
              <a:pathLst>
                <a:path w="2221169" h="1238302">
                  <a:moveTo>
                    <a:pt x="0" y="0"/>
                  </a:moveTo>
                  <a:lnTo>
                    <a:pt x="2221169" y="0"/>
                  </a:lnTo>
                  <a:lnTo>
                    <a:pt x="2221169" y="1238302"/>
                  </a:lnTo>
                  <a:lnTo>
                    <a:pt x="0" y="123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26730" y="110191"/>
              <a:ext cx="1005269" cy="1037697"/>
            </a:xfrm>
            <a:custGeom>
              <a:avLst/>
              <a:gdLst/>
              <a:ahLst/>
              <a:cxnLst/>
              <a:rect l="l" t="t" r="r" b="b"/>
              <a:pathLst>
                <a:path w="1005269" h="1037697">
                  <a:moveTo>
                    <a:pt x="0" y="0"/>
                  </a:moveTo>
                  <a:lnTo>
                    <a:pt x="1005269" y="0"/>
                  </a:lnTo>
                  <a:lnTo>
                    <a:pt x="1005269" y="1037697"/>
                  </a:lnTo>
                  <a:lnTo>
                    <a:pt x="0" y="1037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327849" y="307910"/>
              <a:ext cx="603030" cy="622482"/>
            </a:xfrm>
            <a:custGeom>
              <a:avLst/>
              <a:gdLst/>
              <a:ahLst/>
              <a:cxnLst/>
              <a:rect l="l" t="t" r="r" b="b"/>
              <a:pathLst>
                <a:path w="603030" h="622482">
                  <a:moveTo>
                    <a:pt x="0" y="0"/>
                  </a:moveTo>
                  <a:lnTo>
                    <a:pt x="603030" y="0"/>
                  </a:lnTo>
                  <a:lnTo>
                    <a:pt x="603030" y="622482"/>
                  </a:lnTo>
                  <a:lnTo>
                    <a:pt x="0" y="62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221169" cy="1238302"/>
            </a:xfrm>
            <a:custGeom>
              <a:avLst/>
              <a:gdLst/>
              <a:ahLst/>
              <a:cxnLst/>
              <a:rect l="l" t="t" r="r" b="b"/>
              <a:pathLst>
                <a:path w="2221169" h="1238302">
                  <a:moveTo>
                    <a:pt x="0" y="0"/>
                  </a:moveTo>
                  <a:lnTo>
                    <a:pt x="2221169" y="0"/>
                  </a:lnTo>
                  <a:lnTo>
                    <a:pt x="2221169" y="1238302"/>
                  </a:lnTo>
                  <a:lnTo>
                    <a:pt x="0" y="123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633604" y="110191"/>
              <a:ext cx="1005269" cy="1037697"/>
            </a:xfrm>
            <a:custGeom>
              <a:avLst/>
              <a:gdLst/>
              <a:ahLst/>
              <a:cxnLst/>
              <a:rect l="l" t="t" r="r" b="b"/>
              <a:pathLst>
                <a:path w="1005269" h="1037697">
                  <a:moveTo>
                    <a:pt x="0" y="0"/>
                  </a:moveTo>
                  <a:lnTo>
                    <a:pt x="1005269" y="0"/>
                  </a:lnTo>
                  <a:lnTo>
                    <a:pt x="1005269" y="1037697"/>
                  </a:lnTo>
                  <a:lnTo>
                    <a:pt x="0" y="1037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834723" y="307910"/>
              <a:ext cx="603030" cy="622482"/>
            </a:xfrm>
            <a:custGeom>
              <a:avLst/>
              <a:gdLst/>
              <a:ahLst/>
              <a:cxnLst/>
              <a:rect l="l" t="t" r="r" b="b"/>
              <a:pathLst>
                <a:path w="603030" h="622482">
                  <a:moveTo>
                    <a:pt x="0" y="0"/>
                  </a:moveTo>
                  <a:lnTo>
                    <a:pt x="603030" y="0"/>
                  </a:lnTo>
                  <a:lnTo>
                    <a:pt x="603030" y="622482"/>
                  </a:lnTo>
                  <a:lnTo>
                    <a:pt x="0" y="62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4497747" y="8293108"/>
            <a:ext cx="2754183" cy="2578604"/>
          </a:xfrm>
          <a:custGeom>
            <a:avLst/>
            <a:gdLst/>
            <a:ahLst/>
            <a:cxnLst/>
            <a:rect l="l" t="t" r="r" b="b"/>
            <a:pathLst>
              <a:path w="2754183" h="2578604">
                <a:moveTo>
                  <a:pt x="0" y="0"/>
                </a:moveTo>
                <a:lnTo>
                  <a:pt x="2754183" y="0"/>
                </a:lnTo>
                <a:lnTo>
                  <a:pt x="2754183" y="2578604"/>
                </a:lnTo>
                <a:lnTo>
                  <a:pt x="0" y="2578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871834" y="8504185"/>
            <a:ext cx="9644641" cy="2346950"/>
            <a:chOff x="0" y="0"/>
            <a:chExt cx="2540152" cy="6181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40152" cy="618127"/>
            </a:xfrm>
            <a:custGeom>
              <a:avLst/>
              <a:gdLst/>
              <a:ahLst/>
              <a:cxnLst/>
              <a:rect l="l" t="t" r="r" b="b"/>
              <a:pathLst>
                <a:path w="2540152" h="618127">
                  <a:moveTo>
                    <a:pt x="0" y="0"/>
                  </a:moveTo>
                  <a:lnTo>
                    <a:pt x="2540152" y="0"/>
                  </a:lnTo>
                  <a:lnTo>
                    <a:pt x="2540152" y="618127"/>
                  </a:lnTo>
                  <a:lnTo>
                    <a:pt x="0" y="618127"/>
                  </a:lnTo>
                  <a:close/>
                </a:path>
              </a:pathLst>
            </a:custGeom>
            <a:solidFill>
              <a:srgbClr val="C7DFF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2540152" cy="637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11743" y="1047750"/>
            <a:ext cx="7061678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Café des parents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73832" y="8877560"/>
            <a:ext cx="948546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Contenu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proposé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par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l’équipe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circonscription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Belfort Sud et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Mme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Brune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Haster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-Laurent,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référente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départementale</a:t>
            </a: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harcèlement</a:t>
            </a:r>
            <a:endParaRPr lang="en-US" sz="25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119"/>
              </a:lnSpc>
            </a:pPr>
            <a:endParaRPr lang="en-US" sz="25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50909">
            <a:off x="2854533" y="7640157"/>
            <a:ext cx="1769225" cy="1417591"/>
          </a:xfrm>
          <a:custGeom>
            <a:avLst/>
            <a:gdLst/>
            <a:ahLst/>
            <a:cxnLst/>
            <a:rect l="l" t="t" r="r" b="b"/>
            <a:pathLst>
              <a:path w="1769225" h="1417591">
                <a:moveTo>
                  <a:pt x="0" y="0"/>
                </a:moveTo>
                <a:lnTo>
                  <a:pt x="1769225" y="0"/>
                </a:lnTo>
                <a:lnTo>
                  <a:pt x="1769225" y="1417592"/>
                </a:lnTo>
                <a:lnTo>
                  <a:pt x="0" y="1417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70760" y="2645947"/>
            <a:ext cx="12938443" cy="5308448"/>
            <a:chOff x="0" y="0"/>
            <a:chExt cx="3407656" cy="1398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7656" cy="1398110"/>
            </a:xfrm>
            <a:custGeom>
              <a:avLst/>
              <a:gdLst/>
              <a:ahLst/>
              <a:cxnLst/>
              <a:rect l="l" t="t" r="r" b="b"/>
              <a:pathLst>
                <a:path w="3407656" h="1398110">
                  <a:moveTo>
                    <a:pt x="0" y="0"/>
                  </a:moveTo>
                  <a:lnTo>
                    <a:pt x="3407656" y="0"/>
                  </a:lnTo>
                  <a:lnTo>
                    <a:pt x="3407656" y="1398110"/>
                  </a:lnTo>
                  <a:lnTo>
                    <a:pt x="0" y="13981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07656" cy="1436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Accueil de l’élève victime présumée et recueil de sa parole</a:t>
              </a:r>
            </a:p>
            <a:p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Mise en place de mesures de protection de l’élève</a:t>
              </a:r>
            </a:p>
            <a:p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Accueil des parents de la victime présumée</a:t>
              </a:r>
            </a:p>
            <a:p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Début de la journalisation des faits</a:t>
              </a:r>
            </a:p>
            <a:p>
              <a:endParaRPr lang="fr-FR" sz="3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En cas de situation avérée (l'école et l'équipe </a:t>
              </a:r>
              <a:r>
                <a:rPr lang="fr-FR" sz="3400">
                  <a:latin typeface="Poppins" panose="00000500000000000000" pitchFamily="2" charset="0"/>
                  <a:cs typeface="Poppins" panose="00000500000000000000" pitchFamily="2" charset="0"/>
                </a:rPr>
                <a:t>de circonscription </a:t>
              </a:r>
              <a:r>
                <a:rPr lang="fr-FR" sz="3400" dirty="0">
                  <a:latin typeface="Poppins" panose="00000500000000000000" pitchFamily="2" charset="0"/>
                  <a:cs typeface="Poppins" panose="00000500000000000000" pitchFamily="2" charset="0"/>
                </a:rPr>
                <a:t>ont suffisamment d'éléments) : mise en place du protocole national</a:t>
              </a:r>
            </a:p>
            <a:p>
              <a:pPr algn="ctr">
                <a:lnSpc>
                  <a:spcPts val="2400"/>
                </a:lnSpc>
              </a:pPr>
              <a:endPara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1531330" y="8193939"/>
            <a:ext cx="3548877" cy="329078"/>
          </a:xfrm>
          <a:custGeom>
            <a:avLst/>
            <a:gdLst/>
            <a:ahLst/>
            <a:cxnLst/>
            <a:rect l="l" t="t" r="r" b="b"/>
            <a:pathLst>
              <a:path w="3548877" h="329078">
                <a:moveTo>
                  <a:pt x="0" y="0"/>
                </a:moveTo>
                <a:lnTo>
                  <a:pt x="3548877" y="0"/>
                </a:lnTo>
                <a:lnTo>
                  <a:pt x="3548877" y="329078"/>
                </a:lnTo>
                <a:lnTo>
                  <a:pt x="0" y="329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78797" y="857250"/>
            <a:ext cx="1293040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 dirty="0">
                <a:solidFill>
                  <a:srgbClr val="FA6137"/>
                </a:solidFill>
                <a:latin typeface="Poppins Bold"/>
                <a:ea typeface="Poppins Bold"/>
                <a:cs typeface="Poppins Bold"/>
                <a:sym typeface="Poppins Bold"/>
              </a:rPr>
              <a:t>En </a:t>
            </a:r>
            <a:r>
              <a:rPr lang="en-US" sz="7500" b="1" dirty="0" err="1">
                <a:solidFill>
                  <a:srgbClr val="FA6137"/>
                </a:solidFill>
                <a:latin typeface="Poppins Bold"/>
                <a:ea typeface="Poppins Bold"/>
                <a:cs typeface="Poppins Bold"/>
                <a:sym typeface="Poppins Bold"/>
              </a:rPr>
              <a:t>cas</a:t>
            </a:r>
            <a:r>
              <a:rPr lang="en-US" sz="7500" b="1" dirty="0">
                <a:solidFill>
                  <a:srgbClr val="FA613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500" b="1" dirty="0" err="1">
                <a:solidFill>
                  <a:srgbClr val="FA6137"/>
                </a:solidFill>
                <a:latin typeface="Poppins Bold"/>
                <a:ea typeface="Poppins Bold"/>
                <a:cs typeface="Poppins Bold"/>
                <a:sym typeface="Poppins Bold"/>
              </a:rPr>
              <a:t>signalement</a:t>
            </a:r>
            <a:endParaRPr lang="en-US" sz="7500" b="1" dirty="0">
              <a:solidFill>
                <a:srgbClr val="FA613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351558" y="2308328"/>
            <a:ext cx="2570671" cy="675237"/>
            <a:chOff x="0" y="0"/>
            <a:chExt cx="3427561" cy="900316"/>
          </a:xfrm>
        </p:grpSpPr>
        <p:sp>
          <p:nvSpPr>
            <p:cNvPr id="9" name="Freeform 9"/>
            <p:cNvSpPr/>
            <p:nvPr/>
          </p:nvSpPr>
          <p:spPr>
            <a:xfrm>
              <a:off x="1812645" y="0"/>
              <a:ext cx="1614917" cy="900316"/>
            </a:xfrm>
            <a:custGeom>
              <a:avLst/>
              <a:gdLst/>
              <a:ahLst/>
              <a:cxnLst/>
              <a:rect l="l" t="t" r="r" b="b"/>
              <a:pathLst>
                <a:path w="1614917" h="900316">
                  <a:moveTo>
                    <a:pt x="0" y="0"/>
                  </a:moveTo>
                  <a:lnTo>
                    <a:pt x="1614916" y="0"/>
                  </a:lnTo>
                  <a:lnTo>
                    <a:pt x="1614916" y="900316"/>
                  </a:lnTo>
                  <a:lnTo>
                    <a:pt x="0" y="900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73310" y="80115"/>
              <a:ext cx="730888" cy="754465"/>
            </a:xfrm>
            <a:custGeom>
              <a:avLst/>
              <a:gdLst/>
              <a:ahLst/>
              <a:cxnLst/>
              <a:rect l="l" t="t" r="r" b="b"/>
              <a:pathLst>
                <a:path w="730888" h="754465">
                  <a:moveTo>
                    <a:pt x="0" y="0"/>
                  </a:moveTo>
                  <a:lnTo>
                    <a:pt x="730888" y="0"/>
                  </a:lnTo>
                  <a:lnTo>
                    <a:pt x="730888" y="754465"/>
                  </a:lnTo>
                  <a:lnTo>
                    <a:pt x="0" y="754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19536" y="223868"/>
              <a:ext cx="438437" cy="452580"/>
            </a:xfrm>
            <a:custGeom>
              <a:avLst/>
              <a:gdLst/>
              <a:ahLst/>
              <a:cxnLst/>
              <a:rect l="l" t="t" r="r" b="b"/>
              <a:pathLst>
                <a:path w="438437" h="452580">
                  <a:moveTo>
                    <a:pt x="0" y="0"/>
                  </a:moveTo>
                  <a:lnTo>
                    <a:pt x="438437" y="0"/>
                  </a:lnTo>
                  <a:lnTo>
                    <a:pt x="438437" y="452580"/>
                  </a:lnTo>
                  <a:lnTo>
                    <a:pt x="0" y="45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614917" cy="900316"/>
            </a:xfrm>
            <a:custGeom>
              <a:avLst/>
              <a:gdLst/>
              <a:ahLst/>
              <a:cxnLst/>
              <a:rect l="l" t="t" r="r" b="b"/>
              <a:pathLst>
                <a:path w="1614917" h="900316">
                  <a:moveTo>
                    <a:pt x="0" y="0"/>
                  </a:moveTo>
                  <a:lnTo>
                    <a:pt x="1614917" y="0"/>
                  </a:lnTo>
                  <a:lnTo>
                    <a:pt x="1614917" y="900316"/>
                  </a:lnTo>
                  <a:lnTo>
                    <a:pt x="0" y="900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60666" y="80115"/>
              <a:ext cx="730888" cy="754465"/>
            </a:xfrm>
            <a:custGeom>
              <a:avLst/>
              <a:gdLst/>
              <a:ahLst/>
              <a:cxnLst/>
              <a:rect l="l" t="t" r="r" b="b"/>
              <a:pathLst>
                <a:path w="730888" h="754465">
                  <a:moveTo>
                    <a:pt x="0" y="0"/>
                  </a:moveTo>
                  <a:lnTo>
                    <a:pt x="730888" y="0"/>
                  </a:lnTo>
                  <a:lnTo>
                    <a:pt x="730888" y="754465"/>
                  </a:lnTo>
                  <a:lnTo>
                    <a:pt x="0" y="754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06891" y="223868"/>
              <a:ext cx="438437" cy="452580"/>
            </a:xfrm>
            <a:custGeom>
              <a:avLst/>
              <a:gdLst/>
              <a:ahLst/>
              <a:cxnLst/>
              <a:rect l="l" t="t" r="r" b="b"/>
              <a:pathLst>
                <a:path w="438437" h="452580">
                  <a:moveTo>
                    <a:pt x="0" y="0"/>
                  </a:moveTo>
                  <a:lnTo>
                    <a:pt x="438437" y="0"/>
                  </a:lnTo>
                  <a:lnTo>
                    <a:pt x="438437" y="452580"/>
                  </a:lnTo>
                  <a:lnTo>
                    <a:pt x="0" y="45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50909">
            <a:off x="2854533" y="7640157"/>
            <a:ext cx="1769225" cy="1417591"/>
          </a:xfrm>
          <a:custGeom>
            <a:avLst/>
            <a:gdLst/>
            <a:ahLst/>
            <a:cxnLst/>
            <a:rect l="l" t="t" r="r" b="b"/>
            <a:pathLst>
              <a:path w="1769225" h="1417591">
                <a:moveTo>
                  <a:pt x="0" y="0"/>
                </a:moveTo>
                <a:lnTo>
                  <a:pt x="1769225" y="0"/>
                </a:lnTo>
                <a:lnTo>
                  <a:pt x="1769225" y="1417592"/>
                </a:lnTo>
                <a:lnTo>
                  <a:pt x="0" y="1417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70760" y="2645947"/>
            <a:ext cx="12938443" cy="5308448"/>
            <a:chOff x="0" y="0"/>
            <a:chExt cx="3407656" cy="1398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7656" cy="1398110"/>
            </a:xfrm>
            <a:custGeom>
              <a:avLst/>
              <a:gdLst/>
              <a:ahLst/>
              <a:cxnLst/>
              <a:rect l="l" t="t" r="r" b="b"/>
              <a:pathLst>
                <a:path w="3407656" h="1398110">
                  <a:moveTo>
                    <a:pt x="0" y="0"/>
                  </a:moveTo>
                  <a:lnTo>
                    <a:pt x="3407656" y="0"/>
                  </a:lnTo>
                  <a:lnTo>
                    <a:pt x="3407656" y="1398110"/>
                  </a:lnTo>
                  <a:lnTo>
                    <a:pt x="0" y="13981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07656" cy="1436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Entretiens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individuels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avec les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témoins</a:t>
              </a:r>
              <a:endPara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Entretiens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individuels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avec les auteurs</a:t>
              </a:r>
            </a:p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Entretiens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individuels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avec les parents des auteurs</a:t>
              </a:r>
            </a:p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Entretiens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individuels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avec les parents des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témoins</a:t>
              </a:r>
              <a:endPara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Mesure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éducative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/ sanctions</a:t>
              </a:r>
            </a:p>
            <a:p>
              <a:pPr algn="l">
                <a:lnSpc>
                  <a:spcPts val="4079"/>
                </a:lnSpc>
              </a:pP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Actions collectives</a:t>
              </a:r>
            </a:p>
            <a:p>
              <a:pPr algn="l">
                <a:lnSpc>
                  <a:spcPts val="4079"/>
                </a:lnSpc>
              </a:pPr>
              <a:r>
                <a:rPr lang="en-US" sz="33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Suivi</a:t>
              </a:r>
              <a:r>
                <a:rPr lang="en-US" sz="33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 la situation</a:t>
              </a:r>
            </a:p>
            <a:p>
              <a:pPr algn="ctr">
                <a:lnSpc>
                  <a:spcPts val="2400"/>
                </a:lnSpc>
              </a:pPr>
              <a:endPara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1531330" y="8193939"/>
            <a:ext cx="3548877" cy="329078"/>
          </a:xfrm>
          <a:custGeom>
            <a:avLst/>
            <a:gdLst/>
            <a:ahLst/>
            <a:cxnLst/>
            <a:rect l="l" t="t" r="r" b="b"/>
            <a:pathLst>
              <a:path w="3548877" h="329078">
                <a:moveTo>
                  <a:pt x="0" y="0"/>
                </a:moveTo>
                <a:lnTo>
                  <a:pt x="3548877" y="0"/>
                </a:lnTo>
                <a:lnTo>
                  <a:pt x="3548877" y="329078"/>
                </a:lnTo>
                <a:lnTo>
                  <a:pt x="0" y="329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78797" y="857250"/>
            <a:ext cx="1293040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>
                <a:solidFill>
                  <a:srgbClr val="FA6137"/>
                </a:solidFill>
                <a:latin typeface="Poppins Bold"/>
                <a:ea typeface="Poppins Bold"/>
                <a:cs typeface="Poppins Bold"/>
                <a:sym typeface="Poppins Bold"/>
              </a:rPr>
              <a:t>Un protocole national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351558" y="2308328"/>
            <a:ext cx="2570671" cy="675237"/>
            <a:chOff x="0" y="0"/>
            <a:chExt cx="3427561" cy="900316"/>
          </a:xfrm>
        </p:grpSpPr>
        <p:sp>
          <p:nvSpPr>
            <p:cNvPr id="9" name="Freeform 9"/>
            <p:cNvSpPr/>
            <p:nvPr/>
          </p:nvSpPr>
          <p:spPr>
            <a:xfrm>
              <a:off x="1812645" y="0"/>
              <a:ext cx="1614917" cy="900316"/>
            </a:xfrm>
            <a:custGeom>
              <a:avLst/>
              <a:gdLst/>
              <a:ahLst/>
              <a:cxnLst/>
              <a:rect l="l" t="t" r="r" b="b"/>
              <a:pathLst>
                <a:path w="1614917" h="900316">
                  <a:moveTo>
                    <a:pt x="0" y="0"/>
                  </a:moveTo>
                  <a:lnTo>
                    <a:pt x="1614916" y="0"/>
                  </a:lnTo>
                  <a:lnTo>
                    <a:pt x="1614916" y="900316"/>
                  </a:lnTo>
                  <a:lnTo>
                    <a:pt x="0" y="900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73310" y="80115"/>
              <a:ext cx="730888" cy="754465"/>
            </a:xfrm>
            <a:custGeom>
              <a:avLst/>
              <a:gdLst/>
              <a:ahLst/>
              <a:cxnLst/>
              <a:rect l="l" t="t" r="r" b="b"/>
              <a:pathLst>
                <a:path w="730888" h="754465">
                  <a:moveTo>
                    <a:pt x="0" y="0"/>
                  </a:moveTo>
                  <a:lnTo>
                    <a:pt x="730888" y="0"/>
                  </a:lnTo>
                  <a:lnTo>
                    <a:pt x="730888" y="754465"/>
                  </a:lnTo>
                  <a:lnTo>
                    <a:pt x="0" y="754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19536" y="223868"/>
              <a:ext cx="438437" cy="452580"/>
            </a:xfrm>
            <a:custGeom>
              <a:avLst/>
              <a:gdLst/>
              <a:ahLst/>
              <a:cxnLst/>
              <a:rect l="l" t="t" r="r" b="b"/>
              <a:pathLst>
                <a:path w="438437" h="452580">
                  <a:moveTo>
                    <a:pt x="0" y="0"/>
                  </a:moveTo>
                  <a:lnTo>
                    <a:pt x="438437" y="0"/>
                  </a:lnTo>
                  <a:lnTo>
                    <a:pt x="438437" y="452580"/>
                  </a:lnTo>
                  <a:lnTo>
                    <a:pt x="0" y="45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614917" cy="900316"/>
            </a:xfrm>
            <a:custGeom>
              <a:avLst/>
              <a:gdLst/>
              <a:ahLst/>
              <a:cxnLst/>
              <a:rect l="l" t="t" r="r" b="b"/>
              <a:pathLst>
                <a:path w="1614917" h="900316">
                  <a:moveTo>
                    <a:pt x="0" y="0"/>
                  </a:moveTo>
                  <a:lnTo>
                    <a:pt x="1614917" y="0"/>
                  </a:lnTo>
                  <a:lnTo>
                    <a:pt x="1614917" y="900316"/>
                  </a:lnTo>
                  <a:lnTo>
                    <a:pt x="0" y="900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60666" y="80115"/>
              <a:ext cx="730888" cy="754465"/>
            </a:xfrm>
            <a:custGeom>
              <a:avLst/>
              <a:gdLst/>
              <a:ahLst/>
              <a:cxnLst/>
              <a:rect l="l" t="t" r="r" b="b"/>
              <a:pathLst>
                <a:path w="730888" h="754465">
                  <a:moveTo>
                    <a:pt x="0" y="0"/>
                  </a:moveTo>
                  <a:lnTo>
                    <a:pt x="730888" y="0"/>
                  </a:lnTo>
                  <a:lnTo>
                    <a:pt x="730888" y="754465"/>
                  </a:lnTo>
                  <a:lnTo>
                    <a:pt x="0" y="754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06891" y="223868"/>
              <a:ext cx="438437" cy="452580"/>
            </a:xfrm>
            <a:custGeom>
              <a:avLst/>
              <a:gdLst/>
              <a:ahLst/>
              <a:cxnLst/>
              <a:rect l="l" t="t" r="r" b="b"/>
              <a:pathLst>
                <a:path w="438437" h="452580">
                  <a:moveTo>
                    <a:pt x="0" y="0"/>
                  </a:moveTo>
                  <a:lnTo>
                    <a:pt x="438437" y="0"/>
                  </a:lnTo>
                  <a:lnTo>
                    <a:pt x="438437" y="452580"/>
                  </a:lnTo>
                  <a:lnTo>
                    <a:pt x="0" y="45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897E1BD-2F5E-16BF-5DC8-8C286FECD2DB}"/>
              </a:ext>
            </a:extLst>
          </p:cNvPr>
          <p:cNvSpPr txBox="1"/>
          <p:nvPr/>
        </p:nvSpPr>
        <p:spPr>
          <a:xfrm>
            <a:off x="457200" y="8985885"/>
            <a:ext cx="176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Poppins" panose="00000500000000000000" pitchFamily="2" charset="0"/>
                <a:cs typeface="Poppins" panose="00000500000000000000" pitchFamily="2" charset="0"/>
              </a:rPr>
              <a:t>En parallèle un travail en lien avec les collectivités (périscolaire, communes, </a:t>
            </a:r>
            <a:r>
              <a:rPr lang="fr-FR" sz="3600" dirty="0" err="1">
                <a:latin typeface="Poppins" panose="00000500000000000000" pitchFamily="2" charset="0"/>
                <a:cs typeface="Poppins" panose="00000500000000000000" pitchFamily="2" charset="0"/>
              </a:rPr>
              <a:t>etc</a:t>
            </a:r>
            <a:r>
              <a:rPr lang="fr-FR" sz="3600" dirty="0"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fr-FR" sz="3600">
                <a:latin typeface="Poppins" panose="00000500000000000000" pitchFamily="2" charset="0"/>
                <a:cs typeface="Poppins" panose="00000500000000000000" pitchFamily="2" charset="0"/>
              </a:rPr>
              <a:t>est conduit.</a:t>
            </a:r>
            <a:endParaRPr lang="fr-FR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1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489818">
            <a:off x="-780665" y="4346857"/>
            <a:ext cx="8592622" cy="7391302"/>
            <a:chOff x="0" y="0"/>
            <a:chExt cx="557233" cy="479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7233" cy="479327"/>
            </a:xfrm>
            <a:custGeom>
              <a:avLst/>
              <a:gdLst/>
              <a:ahLst/>
              <a:cxnLst/>
              <a:rect l="l" t="t" r="r" b="b"/>
              <a:pathLst>
                <a:path w="557233" h="479327">
                  <a:moveTo>
                    <a:pt x="278616" y="0"/>
                  </a:moveTo>
                  <a:lnTo>
                    <a:pt x="557233" y="183086"/>
                  </a:lnTo>
                  <a:lnTo>
                    <a:pt x="450811" y="479327"/>
                  </a:lnTo>
                  <a:lnTo>
                    <a:pt x="106422" y="479327"/>
                  </a:lnTo>
                  <a:lnTo>
                    <a:pt x="0" y="183086"/>
                  </a:lnTo>
                  <a:lnTo>
                    <a:pt x="278616" y="0"/>
                  </a:lnTo>
                  <a:close/>
                </a:path>
              </a:pathLst>
            </a:custGeom>
            <a:solidFill>
              <a:srgbClr val="C7DF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7068" y="91257"/>
              <a:ext cx="383098" cy="358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4073" y="3727351"/>
            <a:ext cx="5043147" cy="5359499"/>
            <a:chOff x="0" y="0"/>
            <a:chExt cx="831732" cy="8839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732" cy="883905"/>
            </a:xfrm>
            <a:custGeom>
              <a:avLst/>
              <a:gdLst/>
              <a:ahLst/>
              <a:cxnLst/>
              <a:rect l="l" t="t" r="r" b="b"/>
              <a:pathLst>
                <a:path w="831732" h="883905">
                  <a:moveTo>
                    <a:pt x="0" y="0"/>
                  </a:moveTo>
                  <a:lnTo>
                    <a:pt x="831732" y="0"/>
                  </a:lnTo>
                  <a:lnTo>
                    <a:pt x="831732" y="883905"/>
                  </a:lnTo>
                  <a:lnTo>
                    <a:pt x="0" y="8839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31732" cy="902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Signaler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 situation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à l’équipe éducative</a:t>
              </a:r>
            </a:p>
            <a:p>
              <a:pPr algn="ctr">
                <a:lnSpc>
                  <a:spcPts val="2999"/>
                </a:lnSpc>
              </a:pPr>
              <a:endPara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Parle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immédiatement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à un adulte de confiance à l’école.</a:t>
              </a:r>
            </a:p>
            <a:p>
              <a:pPr algn="ctr">
                <a:lnSpc>
                  <a:spcPts val="2999"/>
                </a:lnSpc>
              </a:pPr>
              <a:endPara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Lui dire de ne pas rester seul·e.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5153" y="3727351"/>
            <a:ext cx="5043147" cy="5359499"/>
            <a:chOff x="0" y="0"/>
            <a:chExt cx="831732" cy="883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1732" cy="883905"/>
            </a:xfrm>
            <a:custGeom>
              <a:avLst/>
              <a:gdLst/>
              <a:ahLst/>
              <a:cxnLst/>
              <a:rect l="l" t="t" r="r" b="b"/>
              <a:pathLst>
                <a:path w="831732" h="883905">
                  <a:moveTo>
                    <a:pt x="0" y="0"/>
                  </a:moveTo>
                  <a:lnTo>
                    <a:pt x="831732" y="0"/>
                  </a:lnTo>
                  <a:lnTo>
                    <a:pt x="831732" y="883905"/>
                  </a:lnTo>
                  <a:lnTo>
                    <a:pt x="0" y="8839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31732" cy="902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Signaler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 situation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à l’équipe éducative</a:t>
              </a:r>
            </a:p>
            <a:p>
              <a:pPr algn="ctr">
                <a:lnSpc>
                  <a:spcPts val="2999"/>
                </a:lnSpc>
              </a:pPr>
              <a:endPara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Lui dire de </a:t>
              </a: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refuser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 participer aux moqueries ou aux rumeurs.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50780" y="3727351"/>
            <a:ext cx="5043147" cy="5359499"/>
            <a:chOff x="0" y="0"/>
            <a:chExt cx="831732" cy="8839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732" cy="883905"/>
            </a:xfrm>
            <a:custGeom>
              <a:avLst/>
              <a:gdLst/>
              <a:ahLst/>
              <a:cxnLst/>
              <a:rect l="l" t="t" r="r" b="b"/>
              <a:pathLst>
                <a:path w="831732" h="883905">
                  <a:moveTo>
                    <a:pt x="0" y="0"/>
                  </a:moveTo>
                  <a:lnTo>
                    <a:pt x="831732" y="0"/>
                  </a:lnTo>
                  <a:lnTo>
                    <a:pt x="831732" y="883905"/>
                  </a:lnTo>
                  <a:lnTo>
                    <a:pt x="0" y="8839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31732" cy="902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endParaRPr/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Signaler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 situation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à l’équipe éducative</a:t>
              </a:r>
            </a:p>
            <a:p>
              <a:pPr algn="ctr">
                <a:lnSpc>
                  <a:spcPts val="2999"/>
                </a:lnSpc>
              </a:pPr>
              <a:endPara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Faire </a:t>
              </a: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comprendre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que blesser quelqu’un n’est pas normal et que cela doit cesser.</a:t>
              </a:r>
            </a:p>
            <a:p>
              <a:pPr algn="ctr">
                <a:lnSpc>
                  <a:spcPts val="2999"/>
                </a:lnSpc>
              </a:pPr>
              <a:endPara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Demander la présentation d’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excuses sincères à la victime.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19674" y="857250"/>
            <a:ext cx="1092485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 tant que parents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0545" y="2417615"/>
            <a:ext cx="1006691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 faire face à une situation de harcèlement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5443" y="3398690"/>
            <a:ext cx="3840406" cy="157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 err="1">
                <a:latin typeface="Poppins Bold"/>
                <a:ea typeface="Poppins Bold"/>
                <a:cs typeface="Poppins Bold"/>
                <a:sym typeface="Poppins Bold"/>
              </a:rPr>
              <a:t>Victime</a:t>
            </a:r>
            <a:r>
              <a:rPr lang="en-US" sz="4499" b="1" dirty="0"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99" b="1" dirty="0" err="1">
                <a:latin typeface="Poppins Bold"/>
                <a:ea typeface="Poppins Bold"/>
                <a:cs typeface="Poppins Bold"/>
                <a:sym typeface="Poppins Bold"/>
              </a:rPr>
              <a:t>présumée</a:t>
            </a:r>
            <a:endParaRPr lang="en-US" sz="4499" b="1" dirty="0"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26523" y="3398690"/>
            <a:ext cx="3840406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Témoin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52151" y="3398690"/>
            <a:ext cx="3840406" cy="157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 dirty="0">
                <a:latin typeface="Poppins Bold"/>
                <a:ea typeface="Poppins Bold"/>
                <a:cs typeface="Poppins Bold"/>
                <a:sym typeface="Poppins Bold"/>
              </a:rPr>
              <a:t>Auteur </a:t>
            </a:r>
            <a:r>
              <a:rPr lang="en-US" sz="4499" b="1" dirty="0" err="1">
                <a:latin typeface="Poppins Bold"/>
                <a:ea typeface="Poppins Bold"/>
                <a:cs typeface="Poppins Bold"/>
                <a:sym typeface="Poppins Bold"/>
              </a:rPr>
              <a:t>présumé</a:t>
            </a:r>
            <a:endParaRPr lang="en-US" sz="4499" b="1" dirty="0"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Freeform 19"/>
          <p:cNvSpPr/>
          <p:nvPr/>
        </p:nvSpPr>
        <p:spPr>
          <a:xfrm rot="-203133">
            <a:off x="7011641" y="1985838"/>
            <a:ext cx="4264719" cy="325185"/>
          </a:xfrm>
          <a:custGeom>
            <a:avLst/>
            <a:gdLst/>
            <a:ahLst/>
            <a:cxnLst/>
            <a:rect l="l" t="t" r="r" b="b"/>
            <a:pathLst>
              <a:path w="4264719" h="325185">
                <a:moveTo>
                  <a:pt x="0" y="0"/>
                </a:moveTo>
                <a:lnTo>
                  <a:pt x="4264718" y="0"/>
                </a:lnTo>
                <a:lnTo>
                  <a:pt x="4264718" y="325184"/>
                </a:lnTo>
                <a:lnTo>
                  <a:pt x="0" y="32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3977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4653" y="876300"/>
            <a:ext cx="600300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Parents élus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310044"/>
            <a:ext cx="5043026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Interlocuteurs possibles (écoute, conseil, médiation)</a:t>
            </a:r>
          </a:p>
        </p:txBody>
      </p:sp>
      <p:sp>
        <p:nvSpPr>
          <p:cNvPr id="7" name="Freeform 7"/>
          <p:cNvSpPr/>
          <p:nvPr/>
        </p:nvSpPr>
        <p:spPr>
          <a:xfrm rot="-203133">
            <a:off x="1013293" y="2619945"/>
            <a:ext cx="2704133" cy="206190"/>
          </a:xfrm>
          <a:custGeom>
            <a:avLst/>
            <a:gdLst/>
            <a:ahLst/>
            <a:cxnLst/>
            <a:rect l="l" t="t" r="r" b="b"/>
            <a:pathLst>
              <a:path w="2704133" h="206190">
                <a:moveTo>
                  <a:pt x="0" y="0"/>
                </a:moveTo>
                <a:lnTo>
                  <a:pt x="2704133" y="0"/>
                </a:lnTo>
                <a:lnTo>
                  <a:pt x="2704133" y="206190"/>
                </a:lnTo>
                <a:lnTo>
                  <a:pt x="0" y="20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12641" y="608966"/>
            <a:ext cx="14510430" cy="13497952"/>
            <a:chOff x="0" y="0"/>
            <a:chExt cx="19347240" cy="17997270"/>
          </a:xfrm>
        </p:grpSpPr>
        <p:grpSp>
          <p:nvGrpSpPr>
            <p:cNvPr id="9" name="Group 9"/>
            <p:cNvGrpSpPr/>
            <p:nvPr/>
          </p:nvGrpSpPr>
          <p:grpSpPr>
            <a:xfrm rot="1489818">
              <a:off x="1944397" y="3089018"/>
              <a:ext cx="14468443" cy="12445635"/>
              <a:chOff x="0" y="0"/>
              <a:chExt cx="557233" cy="4793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7233" cy="479327"/>
              </a:xfrm>
              <a:custGeom>
                <a:avLst/>
                <a:gdLst/>
                <a:ahLst/>
                <a:cxnLst/>
                <a:rect l="l" t="t" r="r" b="b"/>
                <a:pathLst>
                  <a:path w="557233" h="479327">
                    <a:moveTo>
                      <a:pt x="278616" y="0"/>
                    </a:moveTo>
                    <a:lnTo>
                      <a:pt x="557233" y="183086"/>
                    </a:lnTo>
                    <a:lnTo>
                      <a:pt x="450811" y="479327"/>
                    </a:lnTo>
                    <a:lnTo>
                      <a:pt x="106422" y="479327"/>
                    </a:lnTo>
                    <a:lnTo>
                      <a:pt x="0" y="183086"/>
                    </a:lnTo>
                    <a:lnTo>
                      <a:pt x="278616" y="0"/>
                    </a:lnTo>
                    <a:close/>
                  </a:path>
                </a:pathLst>
              </a:custGeom>
              <a:solidFill>
                <a:srgbClr val="FA6137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87068" y="91257"/>
                <a:ext cx="383098" cy="358112"/>
              </a:xfrm>
              <a:prstGeom prst="rect">
                <a:avLst/>
              </a:prstGeom>
            </p:spPr>
            <p:txBody>
              <a:bodyPr lIns="43188" tIns="43188" rIns="43188" bIns="43188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675279" y="0"/>
              <a:ext cx="11232647" cy="13770977"/>
              <a:chOff x="0" y="0"/>
              <a:chExt cx="5162550" cy="632917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34" y="69"/>
                <a:ext cx="5162590" cy="6329203"/>
              </a:xfrm>
              <a:custGeom>
                <a:avLst/>
                <a:gdLst/>
                <a:ahLst/>
                <a:cxnLst/>
                <a:rect l="l" t="t" r="r" b="b"/>
                <a:pathLst>
                  <a:path w="5162590" h="6329203">
                    <a:moveTo>
                      <a:pt x="5128040" y="2459159"/>
                    </a:moveTo>
                    <a:cubicBezTo>
                      <a:pt x="4769265" y="3627051"/>
                      <a:pt x="4319685" y="4767257"/>
                      <a:pt x="3797207" y="5871522"/>
                    </a:cubicBezTo>
                    <a:cubicBezTo>
                      <a:pt x="3696115" y="6085263"/>
                      <a:pt x="3464213" y="6223947"/>
                      <a:pt x="3247678" y="6294051"/>
                    </a:cubicBezTo>
                    <a:cubicBezTo>
                      <a:pt x="3011077" y="6370632"/>
                      <a:pt x="2752632" y="6314117"/>
                      <a:pt x="2539145" y="6201341"/>
                    </a:cubicBezTo>
                    <a:cubicBezTo>
                      <a:pt x="2340263" y="6096312"/>
                      <a:pt x="2175290" y="5865172"/>
                      <a:pt x="2116616" y="5651812"/>
                    </a:cubicBezTo>
                    <a:cubicBezTo>
                      <a:pt x="2047528" y="5401114"/>
                      <a:pt x="2101630" y="5170863"/>
                      <a:pt x="2209326" y="4943279"/>
                    </a:cubicBezTo>
                    <a:cubicBezTo>
                      <a:pt x="2290479" y="4771702"/>
                      <a:pt x="2369473" y="4599109"/>
                      <a:pt x="2446562" y="4425754"/>
                    </a:cubicBezTo>
                    <a:cubicBezTo>
                      <a:pt x="2358551" y="4475030"/>
                      <a:pt x="2270413" y="4524052"/>
                      <a:pt x="2181894" y="4572312"/>
                    </a:cubicBezTo>
                    <a:cubicBezTo>
                      <a:pt x="1787305" y="4787704"/>
                      <a:pt x="1384334" y="4974140"/>
                      <a:pt x="925356" y="4975918"/>
                    </a:cubicBezTo>
                    <a:cubicBezTo>
                      <a:pt x="347379" y="4978331"/>
                      <a:pt x="-143984" y="4383971"/>
                      <a:pt x="38769" y="3812090"/>
                    </a:cubicBezTo>
                    <a:cubicBezTo>
                      <a:pt x="478951" y="2434902"/>
                      <a:pt x="1410750" y="1334320"/>
                      <a:pt x="2353725" y="269933"/>
                    </a:cubicBezTo>
                    <a:cubicBezTo>
                      <a:pt x="2515142" y="87688"/>
                      <a:pt x="2768634" y="11107"/>
                      <a:pt x="3003838" y="693"/>
                    </a:cubicBezTo>
                    <a:cubicBezTo>
                      <a:pt x="3248694" y="-10229"/>
                      <a:pt x="3478818" y="109151"/>
                      <a:pt x="3653951" y="269933"/>
                    </a:cubicBezTo>
                    <a:cubicBezTo>
                      <a:pt x="3823115" y="425254"/>
                      <a:pt x="3923191" y="694621"/>
                      <a:pt x="3923191" y="920046"/>
                    </a:cubicBezTo>
                    <a:cubicBezTo>
                      <a:pt x="3923191" y="1110419"/>
                      <a:pt x="3861342" y="1280980"/>
                      <a:pt x="3760504" y="1432364"/>
                    </a:cubicBezTo>
                    <a:cubicBezTo>
                      <a:pt x="3766092" y="1428427"/>
                      <a:pt x="3771680" y="1424617"/>
                      <a:pt x="3777268" y="1420680"/>
                    </a:cubicBezTo>
                    <a:cubicBezTo>
                      <a:pt x="3940717" y="1306634"/>
                      <a:pt x="4173127" y="1285933"/>
                      <a:pt x="4363500" y="1311587"/>
                    </a:cubicBezTo>
                    <a:cubicBezTo>
                      <a:pt x="4528854" y="1333812"/>
                      <a:pt x="4666268" y="1390454"/>
                      <a:pt x="4798348" y="1492562"/>
                    </a:cubicBezTo>
                    <a:cubicBezTo>
                      <a:pt x="5080415" y="1710367"/>
                      <a:pt x="5236244" y="2106861"/>
                      <a:pt x="5128040" y="245915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2005" r="-42005"/>
                </a:stretch>
              </a:blipFill>
            </p:spPr>
          </p:sp>
        </p:grpSp>
        <p:sp>
          <p:nvSpPr>
            <p:cNvPr id="14" name="Freeform 14"/>
            <p:cNvSpPr/>
            <p:nvPr/>
          </p:nvSpPr>
          <p:spPr>
            <a:xfrm>
              <a:off x="13892299" y="9217509"/>
              <a:ext cx="5454941" cy="5107188"/>
            </a:xfrm>
            <a:custGeom>
              <a:avLst/>
              <a:gdLst/>
              <a:ahLst/>
              <a:cxnLst/>
              <a:rect l="l" t="t" r="r" b="b"/>
              <a:pathLst>
                <a:path w="5454941" h="5107188">
                  <a:moveTo>
                    <a:pt x="0" y="0"/>
                  </a:moveTo>
                  <a:lnTo>
                    <a:pt x="5454941" y="0"/>
                  </a:lnTo>
                  <a:lnTo>
                    <a:pt x="5454941" y="5107188"/>
                  </a:lnTo>
                  <a:lnTo>
                    <a:pt x="0" y="510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7742" y="3860405"/>
            <a:ext cx="12312515" cy="128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  <a:spcBef>
                <a:spcPct val="0"/>
              </a:spcBef>
            </a:pPr>
            <a:r>
              <a:rPr lang="en-US" sz="7985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Des questions ?</a:t>
            </a:r>
          </a:p>
        </p:txBody>
      </p:sp>
      <p:sp>
        <p:nvSpPr>
          <p:cNvPr id="3" name="Freeform 3"/>
          <p:cNvSpPr/>
          <p:nvPr/>
        </p:nvSpPr>
        <p:spPr>
          <a:xfrm rot="-203133">
            <a:off x="6025120" y="7567416"/>
            <a:ext cx="6386378" cy="486961"/>
          </a:xfrm>
          <a:custGeom>
            <a:avLst/>
            <a:gdLst/>
            <a:ahLst/>
            <a:cxnLst/>
            <a:rect l="l" t="t" r="r" b="b"/>
            <a:pathLst>
              <a:path w="6386378" h="486961">
                <a:moveTo>
                  <a:pt x="0" y="0"/>
                </a:moveTo>
                <a:lnTo>
                  <a:pt x="6386378" y="0"/>
                </a:lnTo>
                <a:lnTo>
                  <a:pt x="6386378" y="486961"/>
                </a:lnTo>
                <a:lnTo>
                  <a:pt x="0" y="4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3977E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65904">
            <a:off x="8303602" y="5657715"/>
            <a:ext cx="1999043" cy="1601733"/>
          </a:xfrm>
          <a:custGeom>
            <a:avLst/>
            <a:gdLst/>
            <a:ahLst/>
            <a:cxnLst/>
            <a:rect l="l" t="t" r="r" b="b"/>
            <a:pathLst>
              <a:path w="1999043" h="1601733">
                <a:moveTo>
                  <a:pt x="0" y="0"/>
                </a:moveTo>
                <a:lnTo>
                  <a:pt x="1999043" y="0"/>
                </a:lnTo>
                <a:lnTo>
                  <a:pt x="1999043" y="1601733"/>
                </a:lnTo>
                <a:lnTo>
                  <a:pt x="0" y="160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310130" y="1060190"/>
            <a:ext cx="4645003" cy="464500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32098" y="1060190"/>
            <a:ext cx="4645003" cy="464500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6137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09597" y="5052546"/>
            <a:ext cx="4645003" cy="464500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DFF4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635324">
            <a:off x="12262210" y="2591456"/>
            <a:ext cx="1302826" cy="1219771"/>
          </a:xfrm>
          <a:custGeom>
            <a:avLst/>
            <a:gdLst/>
            <a:ahLst/>
            <a:cxnLst/>
            <a:rect l="l" t="t" r="r" b="b"/>
            <a:pathLst>
              <a:path w="1302826" h="1219771">
                <a:moveTo>
                  <a:pt x="0" y="0"/>
                </a:moveTo>
                <a:lnTo>
                  <a:pt x="1302825" y="0"/>
                </a:lnTo>
                <a:lnTo>
                  <a:pt x="1302825" y="1219770"/>
                </a:lnTo>
                <a:lnTo>
                  <a:pt x="0" y="1219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301389" y="3163241"/>
            <a:ext cx="2612196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690" y="876300"/>
            <a:ext cx="6694964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Objectifs de cette rencontre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310044"/>
            <a:ext cx="5043026" cy="392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Comprendre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qu’est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n’est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 le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harcèlement</a:t>
            </a:r>
            <a:endParaRPr lang="en-US" sz="25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Connaître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l’action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l’école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dans les situations de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harcèlement</a:t>
            </a:r>
            <a:endParaRPr lang="en-US" sz="25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1337" lvl="1" indent="-280669" algn="l">
              <a:lnSpc>
                <a:spcPts val="3119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Comprendre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rôle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parents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d’élève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victime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acteur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témoin</a:t>
            </a:r>
            <a:r>
              <a:rPr lang="en-US" sz="25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harcèlement</a:t>
            </a:r>
            <a:endParaRPr lang="en-US" sz="25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86582" y="4527208"/>
            <a:ext cx="329103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90656" y="6815652"/>
            <a:ext cx="364593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Equipe de circonscription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10130" y="2686050"/>
            <a:ext cx="464500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Equipe pédagogique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489818">
            <a:off x="11608702" y="5985244"/>
            <a:ext cx="7305074" cy="6283764"/>
            <a:chOff x="0" y="0"/>
            <a:chExt cx="557233" cy="479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7233" cy="479327"/>
            </a:xfrm>
            <a:custGeom>
              <a:avLst/>
              <a:gdLst/>
              <a:ahLst/>
              <a:cxnLst/>
              <a:rect l="l" t="t" r="r" b="b"/>
              <a:pathLst>
                <a:path w="557233" h="479327">
                  <a:moveTo>
                    <a:pt x="278616" y="0"/>
                  </a:moveTo>
                  <a:lnTo>
                    <a:pt x="557233" y="183086"/>
                  </a:lnTo>
                  <a:lnTo>
                    <a:pt x="450811" y="479327"/>
                  </a:lnTo>
                  <a:lnTo>
                    <a:pt x="106422" y="479327"/>
                  </a:lnTo>
                  <a:lnTo>
                    <a:pt x="0" y="183086"/>
                  </a:lnTo>
                  <a:lnTo>
                    <a:pt x="278616" y="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7068" y="91257"/>
              <a:ext cx="383098" cy="358112"/>
            </a:xfrm>
            <a:prstGeom prst="rect">
              <a:avLst/>
            </a:prstGeom>
          </p:spPr>
          <p:txBody>
            <a:bodyPr lIns="43188" tIns="43188" rIns="43188" bIns="43188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78797" y="1181507"/>
            <a:ext cx="1293040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>
                <a:solidFill>
                  <a:srgbClr val="3977E1"/>
                </a:solidFill>
                <a:latin typeface="Poppins Bold"/>
                <a:ea typeface="Poppins Bold"/>
                <a:cs typeface="Poppins Bold"/>
                <a:sym typeface="Poppins Bold"/>
              </a:rPr>
              <a:t>Etude de situations</a:t>
            </a:r>
          </a:p>
        </p:txBody>
      </p:sp>
      <p:sp>
        <p:nvSpPr>
          <p:cNvPr id="6" name="Freeform 6"/>
          <p:cNvSpPr/>
          <p:nvPr/>
        </p:nvSpPr>
        <p:spPr>
          <a:xfrm>
            <a:off x="9932886" y="2419757"/>
            <a:ext cx="4201389" cy="389583"/>
          </a:xfrm>
          <a:custGeom>
            <a:avLst/>
            <a:gdLst/>
            <a:ahLst/>
            <a:cxnLst/>
            <a:rect l="l" t="t" r="r" b="b"/>
            <a:pathLst>
              <a:path w="4201389" h="389583">
                <a:moveTo>
                  <a:pt x="0" y="0"/>
                </a:moveTo>
                <a:lnTo>
                  <a:pt x="4201389" y="0"/>
                </a:lnTo>
                <a:lnTo>
                  <a:pt x="4201389" y="389583"/>
                </a:lnTo>
                <a:lnTo>
                  <a:pt x="0" y="389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625653" y="2679293"/>
            <a:ext cx="3535722" cy="928726"/>
            <a:chOff x="0" y="0"/>
            <a:chExt cx="4714295" cy="1238302"/>
          </a:xfrm>
        </p:grpSpPr>
        <p:sp>
          <p:nvSpPr>
            <p:cNvPr id="8" name="Freeform 8"/>
            <p:cNvSpPr/>
            <p:nvPr/>
          </p:nvSpPr>
          <p:spPr>
            <a:xfrm>
              <a:off x="2493126" y="0"/>
              <a:ext cx="2221169" cy="1238302"/>
            </a:xfrm>
            <a:custGeom>
              <a:avLst/>
              <a:gdLst/>
              <a:ahLst/>
              <a:cxnLst/>
              <a:rect l="l" t="t" r="r" b="b"/>
              <a:pathLst>
                <a:path w="2221169" h="1238302">
                  <a:moveTo>
                    <a:pt x="0" y="0"/>
                  </a:moveTo>
                  <a:lnTo>
                    <a:pt x="2221169" y="0"/>
                  </a:lnTo>
                  <a:lnTo>
                    <a:pt x="2221169" y="1238302"/>
                  </a:lnTo>
                  <a:lnTo>
                    <a:pt x="0" y="123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126730" y="110191"/>
              <a:ext cx="1005269" cy="1037697"/>
            </a:xfrm>
            <a:custGeom>
              <a:avLst/>
              <a:gdLst/>
              <a:ahLst/>
              <a:cxnLst/>
              <a:rect l="l" t="t" r="r" b="b"/>
              <a:pathLst>
                <a:path w="1005269" h="1037697">
                  <a:moveTo>
                    <a:pt x="0" y="0"/>
                  </a:moveTo>
                  <a:lnTo>
                    <a:pt x="1005269" y="0"/>
                  </a:lnTo>
                  <a:lnTo>
                    <a:pt x="1005269" y="1037697"/>
                  </a:lnTo>
                  <a:lnTo>
                    <a:pt x="0" y="1037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327849" y="307910"/>
              <a:ext cx="603030" cy="622482"/>
            </a:xfrm>
            <a:custGeom>
              <a:avLst/>
              <a:gdLst/>
              <a:ahLst/>
              <a:cxnLst/>
              <a:rect l="l" t="t" r="r" b="b"/>
              <a:pathLst>
                <a:path w="603030" h="622482">
                  <a:moveTo>
                    <a:pt x="0" y="0"/>
                  </a:moveTo>
                  <a:lnTo>
                    <a:pt x="603030" y="0"/>
                  </a:lnTo>
                  <a:lnTo>
                    <a:pt x="603030" y="622482"/>
                  </a:lnTo>
                  <a:lnTo>
                    <a:pt x="0" y="62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221169" cy="1238302"/>
            </a:xfrm>
            <a:custGeom>
              <a:avLst/>
              <a:gdLst/>
              <a:ahLst/>
              <a:cxnLst/>
              <a:rect l="l" t="t" r="r" b="b"/>
              <a:pathLst>
                <a:path w="2221169" h="1238302">
                  <a:moveTo>
                    <a:pt x="0" y="0"/>
                  </a:moveTo>
                  <a:lnTo>
                    <a:pt x="2221169" y="0"/>
                  </a:lnTo>
                  <a:lnTo>
                    <a:pt x="2221169" y="1238302"/>
                  </a:lnTo>
                  <a:lnTo>
                    <a:pt x="0" y="123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33604" y="110191"/>
              <a:ext cx="1005269" cy="1037697"/>
            </a:xfrm>
            <a:custGeom>
              <a:avLst/>
              <a:gdLst/>
              <a:ahLst/>
              <a:cxnLst/>
              <a:rect l="l" t="t" r="r" b="b"/>
              <a:pathLst>
                <a:path w="1005269" h="1037697">
                  <a:moveTo>
                    <a:pt x="0" y="0"/>
                  </a:moveTo>
                  <a:lnTo>
                    <a:pt x="1005269" y="0"/>
                  </a:lnTo>
                  <a:lnTo>
                    <a:pt x="1005269" y="1037697"/>
                  </a:lnTo>
                  <a:lnTo>
                    <a:pt x="0" y="1037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34723" y="307910"/>
              <a:ext cx="603030" cy="622482"/>
            </a:xfrm>
            <a:custGeom>
              <a:avLst/>
              <a:gdLst/>
              <a:ahLst/>
              <a:cxnLst/>
              <a:rect l="l" t="t" r="r" b="b"/>
              <a:pathLst>
                <a:path w="603030" h="622482">
                  <a:moveTo>
                    <a:pt x="0" y="0"/>
                  </a:moveTo>
                  <a:lnTo>
                    <a:pt x="603030" y="0"/>
                  </a:lnTo>
                  <a:lnTo>
                    <a:pt x="603030" y="622482"/>
                  </a:lnTo>
                  <a:lnTo>
                    <a:pt x="0" y="62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62705">
            <a:off x="8667282" y="1683581"/>
            <a:ext cx="8544155" cy="6846004"/>
          </a:xfrm>
          <a:custGeom>
            <a:avLst/>
            <a:gdLst/>
            <a:ahLst/>
            <a:cxnLst/>
            <a:rect l="l" t="t" r="r" b="b"/>
            <a:pathLst>
              <a:path w="8544155" h="6846004">
                <a:moveTo>
                  <a:pt x="0" y="0"/>
                </a:moveTo>
                <a:lnTo>
                  <a:pt x="8544155" y="0"/>
                </a:lnTo>
                <a:lnTo>
                  <a:pt x="8544155" y="6846004"/>
                </a:lnTo>
                <a:lnTo>
                  <a:pt x="0" y="6846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74653" y="876300"/>
            <a:ext cx="600300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Situation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10044"/>
            <a:ext cx="5043026" cy="404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Dans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cour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récréation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un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père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d'élève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insulte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camarade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son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fils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devant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tout le monde.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lendemain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fils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et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camarade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insulté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père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disputent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dans le couloir.</a:t>
            </a:r>
          </a:p>
          <a:p>
            <a:pPr algn="l">
              <a:lnSpc>
                <a:spcPts val="3599"/>
              </a:lnSpc>
            </a:pPr>
            <a:endParaRPr lang="en-US" sz="2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22039" y="3299860"/>
            <a:ext cx="6575038" cy="296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Est-ce une situation de harcèlement ?</a:t>
            </a:r>
          </a:p>
        </p:txBody>
      </p:sp>
      <p:sp>
        <p:nvSpPr>
          <p:cNvPr id="9" name="Freeform 9"/>
          <p:cNvSpPr/>
          <p:nvPr/>
        </p:nvSpPr>
        <p:spPr>
          <a:xfrm rot="-203133">
            <a:off x="1013293" y="2619945"/>
            <a:ext cx="2704133" cy="206190"/>
          </a:xfrm>
          <a:custGeom>
            <a:avLst/>
            <a:gdLst/>
            <a:ahLst/>
            <a:cxnLst/>
            <a:rect l="l" t="t" r="r" b="b"/>
            <a:pathLst>
              <a:path w="2704133" h="206190">
                <a:moveTo>
                  <a:pt x="0" y="0"/>
                </a:moveTo>
                <a:lnTo>
                  <a:pt x="2704133" y="0"/>
                </a:lnTo>
                <a:lnTo>
                  <a:pt x="2704133" y="206190"/>
                </a:lnTo>
                <a:lnTo>
                  <a:pt x="0" y="20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62705">
            <a:off x="8667282" y="1683581"/>
            <a:ext cx="8544155" cy="6846004"/>
          </a:xfrm>
          <a:custGeom>
            <a:avLst/>
            <a:gdLst/>
            <a:ahLst/>
            <a:cxnLst/>
            <a:rect l="l" t="t" r="r" b="b"/>
            <a:pathLst>
              <a:path w="8544155" h="6846004">
                <a:moveTo>
                  <a:pt x="0" y="0"/>
                </a:moveTo>
                <a:lnTo>
                  <a:pt x="8544155" y="0"/>
                </a:lnTo>
                <a:lnTo>
                  <a:pt x="8544155" y="6846004"/>
                </a:lnTo>
                <a:lnTo>
                  <a:pt x="0" y="6846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74653" y="876300"/>
            <a:ext cx="600300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Situation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10044"/>
            <a:ext cx="5043026" cy="599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surveillant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cour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récréation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l’enseignant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rend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compte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X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seul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adossé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mur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bâtiment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; il ne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semble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 au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mieux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Il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décide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discuter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avec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lui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599"/>
              </a:lnSpc>
            </a:pP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finit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lui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confier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Y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s’en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prend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lui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façon verbale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depuis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plusieurs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jours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3599"/>
              </a:lnSpc>
            </a:pPr>
            <a:endParaRPr lang="en-US" sz="2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22039" y="3299860"/>
            <a:ext cx="6575038" cy="296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Est-ce une situation de harcèlement ?</a:t>
            </a:r>
          </a:p>
        </p:txBody>
      </p:sp>
      <p:sp>
        <p:nvSpPr>
          <p:cNvPr id="9" name="Freeform 9"/>
          <p:cNvSpPr/>
          <p:nvPr/>
        </p:nvSpPr>
        <p:spPr>
          <a:xfrm rot="-203133">
            <a:off x="1013293" y="2619945"/>
            <a:ext cx="2704133" cy="206190"/>
          </a:xfrm>
          <a:custGeom>
            <a:avLst/>
            <a:gdLst/>
            <a:ahLst/>
            <a:cxnLst/>
            <a:rect l="l" t="t" r="r" b="b"/>
            <a:pathLst>
              <a:path w="2704133" h="206190">
                <a:moveTo>
                  <a:pt x="0" y="0"/>
                </a:moveTo>
                <a:lnTo>
                  <a:pt x="2704133" y="0"/>
                </a:lnTo>
                <a:lnTo>
                  <a:pt x="2704133" y="206190"/>
                </a:lnTo>
                <a:lnTo>
                  <a:pt x="0" y="20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62705">
            <a:off x="8667282" y="1683581"/>
            <a:ext cx="8544155" cy="6846004"/>
          </a:xfrm>
          <a:custGeom>
            <a:avLst/>
            <a:gdLst/>
            <a:ahLst/>
            <a:cxnLst/>
            <a:rect l="l" t="t" r="r" b="b"/>
            <a:pathLst>
              <a:path w="8544155" h="6846004">
                <a:moveTo>
                  <a:pt x="0" y="0"/>
                </a:moveTo>
                <a:lnTo>
                  <a:pt x="8544155" y="0"/>
                </a:lnTo>
                <a:lnTo>
                  <a:pt x="8544155" y="6846004"/>
                </a:lnTo>
                <a:lnTo>
                  <a:pt x="0" y="6846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74653" y="876300"/>
            <a:ext cx="600300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Situation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10044"/>
            <a:ext cx="5043026" cy="360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d'élèves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crée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Snapchat.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publient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vidéo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dégradante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concernant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élève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vidéo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partagée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massivement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3599"/>
              </a:lnSpc>
            </a:pPr>
            <a:endParaRPr lang="en-US" sz="2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22039" y="3299860"/>
            <a:ext cx="6575038" cy="296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Est-ce une situation de harcèlement ?</a:t>
            </a:r>
          </a:p>
        </p:txBody>
      </p:sp>
      <p:sp>
        <p:nvSpPr>
          <p:cNvPr id="9" name="Freeform 9"/>
          <p:cNvSpPr/>
          <p:nvPr/>
        </p:nvSpPr>
        <p:spPr>
          <a:xfrm rot="-203133">
            <a:off x="1013293" y="2619945"/>
            <a:ext cx="2704133" cy="206190"/>
          </a:xfrm>
          <a:custGeom>
            <a:avLst/>
            <a:gdLst/>
            <a:ahLst/>
            <a:cxnLst/>
            <a:rect l="l" t="t" r="r" b="b"/>
            <a:pathLst>
              <a:path w="2704133" h="206190">
                <a:moveTo>
                  <a:pt x="0" y="0"/>
                </a:moveTo>
                <a:lnTo>
                  <a:pt x="2704133" y="0"/>
                </a:lnTo>
                <a:lnTo>
                  <a:pt x="2704133" y="206190"/>
                </a:lnTo>
                <a:lnTo>
                  <a:pt x="0" y="206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0416" y="-20048"/>
            <a:ext cx="10651409" cy="10445582"/>
            <a:chOff x="0" y="0"/>
            <a:chExt cx="2805309" cy="2751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5309" cy="2751100"/>
            </a:xfrm>
            <a:custGeom>
              <a:avLst/>
              <a:gdLst/>
              <a:ahLst/>
              <a:cxnLst/>
              <a:rect l="l" t="t" r="r" b="b"/>
              <a:pathLst>
                <a:path w="2805309" h="2751100">
                  <a:moveTo>
                    <a:pt x="0" y="0"/>
                  </a:moveTo>
                  <a:lnTo>
                    <a:pt x="2805309" y="0"/>
                  </a:lnTo>
                  <a:lnTo>
                    <a:pt x="2805309" y="2751100"/>
                  </a:lnTo>
                  <a:lnTo>
                    <a:pt x="0" y="2751100"/>
                  </a:lnTo>
                  <a:close/>
                </a:path>
              </a:pathLst>
            </a:custGeom>
            <a:solidFill>
              <a:srgbClr val="FA61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05309" cy="2770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62705">
            <a:off x="8667282" y="1683581"/>
            <a:ext cx="8544155" cy="6846004"/>
          </a:xfrm>
          <a:custGeom>
            <a:avLst/>
            <a:gdLst/>
            <a:ahLst/>
            <a:cxnLst/>
            <a:rect l="l" t="t" r="r" b="b"/>
            <a:pathLst>
              <a:path w="8544155" h="6846004">
                <a:moveTo>
                  <a:pt x="0" y="0"/>
                </a:moveTo>
                <a:lnTo>
                  <a:pt x="8544155" y="0"/>
                </a:lnTo>
                <a:lnTo>
                  <a:pt x="8544155" y="6846004"/>
                </a:lnTo>
                <a:lnTo>
                  <a:pt x="0" y="684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74653" y="876300"/>
            <a:ext cx="600300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Situation 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10044"/>
            <a:ext cx="5043026" cy="507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l’issue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récréation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X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vient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plaindre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à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maîtresse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qu’un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élève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harcèle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Après discussion avec X, il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apparaît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n’est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 la première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fois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cette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situation a lieu ;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cela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déjà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été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veille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l’élève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ne </a:t>
            </a:r>
            <a:r>
              <a:rPr lang="en-US" sz="2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s’était</a:t>
            </a:r>
            <a:r>
              <a:rPr lang="en-US" sz="2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 plaint. </a:t>
            </a:r>
          </a:p>
          <a:p>
            <a:pPr algn="l">
              <a:lnSpc>
                <a:spcPts val="3599"/>
              </a:lnSpc>
            </a:pPr>
            <a:endParaRPr lang="en-US" sz="2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22039" y="3299860"/>
            <a:ext cx="6575038" cy="296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6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Est-ce une situation de harcèlement ?</a:t>
            </a:r>
          </a:p>
        </p:txBody>
      </p:sp>
      <p:sp>
        <p:nvSpPr>
          <p:cNvPr id="9" name="Freeform 9"/>
          <p:cNvSpPr/>
          <p:nvPr/>
        </p:nvSpPr>
        <p:spPr>
          <a:xfrm rot="-203133">
            <a:off x="1013293" y="2619945"/>
            <a:ext cx="2704133" cy="206190"/>
          </a:xfrm>
          <a:custGeom>
            <a:avLst/>
            <a:gdLst/>
            <a:ahLst/>
            <a:cxnLst/>
            <a:rect l="l" t="t" r="r" b="b"/>
            <a:pathLst>
              <a:path w="2704133" h="206190">
                <a:moveTo>
                  <a:pt x="0" y="0"/>
                </a:moveTo>
                <a:lnTo>
                  <a:pt x="2704133" y="0"/>
                </a:lnTo>
                <a:lnTo>
                  <a:pt x="2704133" y="206190"/>
                </a:lnTo>
                <a:lnTo>
                  <a:pt x="0" y="206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6644" y="3962151"/>
            <a:ext cx="779471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Harcèlement</a:t>
            </a:r>
          </a:p>
        </p:txBody>
      </p:sp>
      <p:sp>
        <p:nvSpPr>
          <p:cNvPr id="3" name="Freeform 3"/>
          <p:cNvSpPr/>
          <p:nvPr/>
        </p:nvSpPr>
        <p:spPr>
          <a:xfrm>
            <a:off x="7043305" y="6617468"/>
            <a:ext cx="4201389" cy="389583"/>
          </a:xfrm>
          <a:custGeom>
            <a:avLst/>
            <a:gdLst/>
            <a:ahLst/>
            <a:cxnLst/>
            <a:rect l="l" t="t" r="r" b="b"/>
            <a:pathLst>
              <a:path w="4201389" h="389583">
                <a:moveTo>
                  <a:pt x="0" y="0"/>
                </a:moveTo>
                <a:lnTo>
                  <a:pt x="4201390" y="0"/>
                </a:lnTo>
                <a:lnTo>
                  <a:pt x="4201390" y="389584"/>
                </a:lnTo>
                <a:lnTo>
                  <a:pt x="0" y="389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08264" y="6428351"/>
            <a:ext cx="2162183" cy="2024344"/>
          </a:xfrm>
          <a:custGeom>
            <a:avLst/>
            <a:gdLst/>
            <a:ahLst/>
            <a:cxnLst/>
            <a:rect l="l" t="t" r="r" b="b"/>
            <a:pathLst>
              <a:path w="2162183" h="2024344">
                <a:moveTo>
                  <a:pt x="0" y="0"/>
                </a:moveTo>
                <a:lnTo>
                  <a:pt x="2162183" y="0"/>
                </a:lnTo>
                <a:lnTo>
                  <a:pt x="2162183" y="2024343"/>
                </a:lnTo>
                <a:lnTo>
                  <a:pt x="0" y="2024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23922" y="6990659"/>
            <a:ext cx="285411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Répétition des actes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09159" y="7909770"/>
            <a:ext cx="3015104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Conscience de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leur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nocivité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par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l’enfant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auteur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9159" y="1295151"/>
            <a:ext cx="3261507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Dissymétrie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des rapports de forces (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réelle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perçue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 rot="-743704">
            <a:off x="2625701" y="2482361"/>
            <a:ext cx="3966598" cy="1124325"/>
            <a:chOff x="0" y="0"/>
            <a:chExt cx="5288798" cy="1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14959" cy="1402090"/>
            </a:xfrm>
            <a:custGeom>
              <a:avLst/>
              <a:gdLst/>
              <a:ahLst/>
              <a:cxnLst/>
              <a:rect l="l" t="t" r="r" b="b"/>
              <a:pathLst>
                <a:path w="2514959" h="1402090">
                  <a:moveTo>
                    <a:pt x="0" y="0"/>
                  </a:moveTo>
                  <a:lnTo>
                    <a:pt x="2514959" y="0"/>
                  </a:lnTo>
                  <a:lnTo>
                    <a:pt x="2514959" y="1402090"/>
                  </a:lnTo>
                  <a:lnTo>
                    <a:pt x="0" y="1402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17409" y="124766"/>
              <a:ext cx="1138234" cy="1174951"/>
            </a:xfrm>
            <a:custGeom>
              <a:avLst/>
              <a:gdLst/>
              <a:ahLst/>
              <a:cxnLst/>
              <a:rect l="l" t="t" r="r" b="b"/>
              <a:pathLst>
                <a:path w="1138234" h="1174951">
                  <a:moveTo>
                    <a:pt x="0" y="0"/>
                  </a:moveTo>
                  <a:lnTo>
                    <a:pt x="1138234" y="0"/>
                  </a:lnTo>
                  <a:lnTo>
                    <a:pt x="1138234" y="1174951"/>
                  </a:lnTo>
                  <a:lnTo>
                    <a:pt x="0" y="117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945131" y="348636"/>
              <a:ext cx="682791" cy="704817"/>
            </a:xfrm>
            <a:custGeom>
              <a:avLst/>
              <a:gdLst/>
              <a:ahLst/>
              <a:cxnLst/>
              <a:rect l="l" t="t" r="r" b="b"/>
              <a:pathLst>
                <a:path w="682791" h="704817">
                  <a:moveTo>
                    <a:pt x="0" y="0"/>
                  </a:moveTo>
                  <a:lnTo>
                    <a:pt x="682791" y="0"/>
                  </a:lnTo>
                  <a:lnTo>
                    <a:pt x="682791" y="704817"/>
                  </a:lnTo>
                  <a:lnTo>
                    <a:pt x="0" y="704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773839" y="97011"/>
              <a:ext cx="2514959" cy="1402090"/>
            </a:xfrm>
            <a:custGeom>
              <a:avLst/>
              <a:gdLst/>
              <a:ahLst/>
              <a:cxnLst/>
              <a:rect l="l" t="t" r="r" b="b"/>
              <a:pathLst>
                <a:path w="2514959" h="1402090">
                  <a:moveTo>
                    <a:pt x="0" y="0"/>
                  </a:moveTo>
                  <a:lnTo>
                    <a:pt x="2514959" y="0"/>
                  </a:lnTo>
                  <a:lnTo>
                    <a:pt x="2514959" y="1402089"/>
                  </a:lnTo>
                  <a:lnTo>
                    <a:pt x="0" y="1402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491248" y="221777"/>
              <a:ext cx="1138234" cy="1174951"/>
            </a:xfrm>
            <a:custGeom>
              <a:avLst/>
              <a:gdLst/>
              <a:ahLst/>
              <a:cxnLst/>
              <a:rect l="l" t="t" r="r" b="b"/>
              <a:pathLst>
                <a:path w="1138234" h="1174951">
                  <a:moveTo>
                    <a:pt x="0" y="0"/>
                  </a:moveTo>
                  <a:lnTo>
                    <a:pt x="1138234" y="0"/>
                  </a:lnTo>
                  <a:lnTo>
                    <a:pt x="1138234" y="1174951"/>
                  </a:lnTo>
                  <a:lnTo>
                    <a:pt x="0" y="117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3718969" y="445647"/>
              <a:ext cx="682791" cy="704817"/>
            </a:xfrm>
            <a:custGeom>
              <a:avLst/>
              <a:gdLst/>
              <a:ahLst/>
              <a:cxnLst/>
              <a:rect l="l" t="t" r="r" b="b"/>
              <a:pathLst>
                <a:path w="682791" h="704817">
                  <a:moveTo>
                    <a:pt x="0" y="0"/>
                  </a:moveTo>
                  <a:lnTo>
                    <a:pt x="682792" y="0"/>
                  </a:lnTo>
                  <a:lnTo>
                    <a:pt x="682792" y="704817"/>
                  </a:lnTo>
                  <a:lnTo>
                    <a:pt x="0" y="704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5257800"/>
            <a:ext cx="1828800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On parle de harcèlement à l'école quand l'élève est ciblé par des agissements répétés, nuisibles, dont il ne parvient pas à s’extraire.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7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4451" y="3943101"/>
            <a:ext cx="13220717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Cyberharcèlement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410449"/>
            <a:ext cx="16230600" cy="213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POURSUITE DU HARCELEMENT A L’ECOLE EN LIGNE ET AMPLIFIE</a:t>
            </a:r>
          </a:p>
        </p:txBody>
      </p:sp>
      <p:sp>
        <p:nvSpPr>
          <p:cNvPr id="4" name="Freeform 4"/>
          <p:cNvSpPr/>
          <p:nvPr/>
        </p:nvSpPr>
        <p:spPr>
          <a:xfrm>
            <a:off x="7043305" y="8018124"/>
            <a:ext cx="4201389" cy="389583"/>
          </a:xfrm>
          <a:custGeom>
            <a:avLst/>
            <a:gdLst/>
            <a:ahLst/>
            <a:cxnLst/>
            <a:rect l="l" t="t" r="r" b="b"/>
            <a:pathLst>
              <a:path w="4201389" h="389583">
                <a:moveTo>
                  <a:pt x="0" y="0"/>
                </a:moveTo>
                <a:lnTo>
                  <a:pt x="4201390" y="0"/>
                </a:lnTo>
                <a:lnTo>
                  <a:pt x="4201390" y="389583"/>
                </a:lnTo>
                <a:lnTo>
                  <a:pt x="0" y="389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50978" y="1565676"/>
            <a:ext cx="2162183" cy="2024344"/>
          </a:xfrm>
          <a:custGeom>
            <a:avLst/>
            <a:gdLst/>
            <a:ahLst/>
            <a:cxnLst/>
            <a:rect l="l" t="t" r="r" b="b"/>
            <a:pathLst>
              <a:path w="2162183" h="2024344">
                <a:moveTo>
                  <a:pt x="0" y="0"/>
                </a:moveTo>
                <a:lnTo>
                  <a:pt x="2162183" y="0"/>
                </a:lnTo>
                <a:lnTo>
                  <a:pt x="2162183" y="2024344"/>
                </a:lnTo>
                <a:lnTo>
                  <a:pt x="0" y="2024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43305" y="1730123"/>
            <a:ext cx="3271888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Omniprésence et absence de contrôle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6424" y="3209676"/>
            <a:ext cx="301510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Effet tsunami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52907" y="1272923"/>
            <a:ext cx="23420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Anonymat</a:t>
            </a:r>
          </a:p>
        </p:txBody>
      </p:sp>
      <p:grpSp>
        <p:nvGrpSpPr>
          <p:cNvPr id="9" name="Group 9"/>
          <p:cNvGrpSpPr/>
          <p:nvPr/>
        </p:nvGrpSpPr>
        <p:grpSpPr>
          <a:xfrm rot="239916">
            <a:off x="13258329" y="7018524"/>
            <a:ext cx="3966598" cy="1124325"/>
            <a:chOff x="0" y="0"/>
            <a:chExt cx="5288798" cy="1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14959" cy="1402090"/>
            </a:xfrm>
            <a:custGeom>
              <a:avLst/>
              <a:gdLst/>
              <a:ahLst/>
              <a:cxnLst/>
              <a:rect l="l" t="t" r="r" b="b"/>
              <a:pathLst>
                <a:path w="2514959" h="1402090">
                  <a:moveTo>
                    <a:pt x="0" y="0"/>
                  </a:moveTo>
                  <a:lnTo>
                    <a:pt x="2514959" y="0"/>
                  </a:lnTo>
                  <a:lnTo>
                    <a:pt x="2514959" y="1402090"/>
                  </a:lnTo>
                  <a:lnTo>
                    <a:pt x="0" y="1402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17409" y="124766"/>
              <a:ext cx="1138234" cy="1174951"/>
            </a:xfrm>
            <a:custGeom>
              <a:avLst/>
              <a:gdLst/>
              <a:ahLst/>
              <a:cxnLst/>
              <a:rect l="l" t="t" r="r" b="b"/>
              <a:pathLst>
                <a:path w="1138234" h="1174951">
                  <a:moveTo>
                    <a:pt x="0" y="0"/>
                  </a:moveTo>
                  <a:lnTo>
                    <a:pt x="1138234" y="0"/>
                  </a:lnTo>
                  <a:lnTo>
                    <a:pt x="1138234" y="1174951"/>
                  </a:lnTo>
                  <a:lnTo>
                    <a:pt x="0" y="117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945131" y="348636"/>
              <a:ext cx="682791" cy="704817"/>
            </a:xfrm>
            <a:custGeom>
              <a:avLst/>
              <a:gdLst/>
              <a:ahLst/>
              <a:cxnLst/>
              <a:rect l="l" t="t" r="r" b="b"/>
              <a:pathLst>
                <a:path w="682791" h="704817">
                  <a:moveTo>
                    <a:pt x="0" y="0"/>
                  </a:moveTo>
                  <a:lnTo>
                    <a:pt x="682791" y="0"/>
                  </a:lnTo>
                  <a:lnTo>
                    <a:pt x="682791" y="704817"/>
                  </a:lnTo>
                  <a:lnTo>
                    <a:pt x="0" y="704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773839" y="97011"/>
              <a:ext cx="2514959" cy="1402090"/>
            </a:xfrm>
            <a:custGeom>
              <a:avLst/>
              <a:gdLst/>
              <a:ahLst/>
              <a:cxnLst/>
              <a:rect l="l" t="t" r="r" b="b"/>
              <a:pathLst>
                <a:path w="2514959" h="1402090">
                  <a:moveTo>
                    <a:pt x="0" y="0"/>
                  </a:moveTo>
                  <a:lnTo>
                    <a:pt x="2514959" y="0"/>
                  </a:lnTo>
                  <a:lnTo>
                    <a:pt x="2514959" y="1402089"/>
                  </a:lnTo>
                  <a:lnTo>
                    <a:pt x="0" y="1402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3491248" y="221777"/>
              <a:ext cx="1138234" cy="1174951"/>
            </a:xfrm>
            <a:custGeom>
              <a:avLst/>
              <a:gdLst/>
              <a:ahLst/>
              <a:cxnLst/>
              <a:rect l="l" t="t" r="r" b="b"/>
              <a:pathLst>
                <a:path w="1138234" h="1174951">
                  <a:moveTo>
                    <a:pt x="0" y="0"/>
                  </a:moveTo>
                  <a:lnTo>
                    <a:pt x="1138234" y="0"/>
                  </a:lnTo>
                  <a:lnTo>
                    <a:pt x="1138234" y="1174951"/>
                  </a:lnTo>
                  <a:lnTo>
                    <a:pt x="0" y="117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718969" y="445647"/>
              <a:ext cx="682791" cy="704817"/>
            </a:xfrm>
            <a:custGeom>
              <a:avLst/>
              <a:gdLst/>
              <a:ahLst/>
              <a:cxnLst/>
              <a:rect l="l" t="t" r="r" b="b"/>
              <a:pathLst>
                <a:path w="682791" h="704817">
                  <a:moveTo>
                    <a:pt x="0" y="0"/>
                  </a:moveTo>
                  <a:lnTo>
                    <a:pt x="682792" y="0"/>
                  </a:lnTo>
                  <a:lnTo>
                    <a:pt x="682792" y="704817"/>
                  </a:lnTo>
                  <a:lnTo>
                    <a:pt x="0" y="704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5099735" y="3438276"/>
            <a:ext cx="318826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Ampleur de l’humiliation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49" y="8588682"/>
            <a:ext cx="16230600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Rappel : La loi instaure une majorité numérique à 15 ans pour s'inscrire sur les réseaux sociaux. (13-14 ans avec consentement des parents.)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636</Words>
  <Application>Microsoft Office PowerPoint</Application>
  <PresentationFormat>Personnalisé</PresentationFormat>
  <Paragraphs>92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Poppins Italics</vt:lpstr>
      <vt:lpstr>Poppins Bold</vt:lpstr>
      <vt:lpstr>Poppins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familles thème harcèlement</dc:title>
  <dc:creator>blume</dc:creator>
  <cp:lastModifiedBy>cbegot</cp:lastModifiedBy>
  <cp:revision>14</cp:revision>
  <dcterms:created xsi:type="dcterms:W3CDTF">2006-08-16T00:00:00Z</dcterms:created>
  <dcterms:modified xsi:type="dcterms:W3CDTF">2026-03-16T09:35:54Z</dcterms:modified>
  <dc:identifier>DAG66bgQSzo</dc:identifier>
</cp:coreProperties>
</file>