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handoutMasterIdLst>
    <p:handoutMasterId r:id="rId12"/>
  </p:handoutMasterIdLst>
  <p:sldIdLst>
    <p:sldId id="269" r:id="rId4"/>
    <p:sldId id="270" r:id="rId5"/>
    <p:sldId id="272" r:id="rId6"/>
    <p:sldId id="271" r:id="rId7"/>
    <p:sldId id="266" r:id="rId8"/>
    <p:sldId id="273" r:id="rId9"/>
    <p:sldId id="274" r:id="rId1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A SNIEG" initials="MS" lastIdx="18" clrIdx="0">
    <p:extLst>
      <p:ext uri="{19B8F6BF-5375-455C-9EA6-DF929625EA0E}">
        <p15:presenceInfo xmlns:p15="http://schemas.microsoft.com/office/powerpoint/2012/main" userId="S-1-5-21-1616320312-2655828719-4280963109-27461" providerId="AD"/>
      </p:ext>
    </p:extLst>
  </p:cmAuthor>
  <p:cmAuthor id="2" name="JEAN-PIERRE FELIX" initials="JF" lastIdx="1" clrIdx="1">
    <p:extLst>
      <p:ext uri="{19B8F6BF-5375-455C-9EA6-DF929625EA0E}">
        <p15:presenceInfo xmlns:p15="http://schemas.microsoft.com/office/powerpoint/2012/main" userId="S-1-5-21-1616320312-2655828719-4280963109-82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09D"/>
    <a:srgbClr val="292475"/>
    <a:srgbClr val="233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84006" autoAdjust="0"/>
  </p:normalViewPr>
  <p:slideViewPr>
    <p:cSldViewPr snapToGrid="0">
      <p:cViewPr varScale="1">
        <p:scale>
          <a:sx n="106" d="100"/>
          <a:sy n="106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F863069-F5E1-4E3B-A0DE-DF73BA7DA2CF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971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BCDF3C9-65E2-4DD6-B644-206E84252C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0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Carlito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81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63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6C49E3-9CA3-4DAC-AD6A-C22953DD70B2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27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2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3FA9816-D8DC-4EA0-A212-197E0977C23E}" type="slidenum">
              <a:t>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r>
              <a:rPr lang="fr-FR" dirty="0"/>
              <a:t>Vous pouvez encourager vos enfants à parler avec vous, notamment de leur expérience à l’école</a:t>
            </a:r>
          </a:p>
        </p:txBody>
      </p:sp>
    </p:spTree>
    <p:extLst>
      <p:ext uri="{BB962C8B-B14F-4D97-AF65-F5344CB8AC3E}">
        <p14:creationId xmlns:p14="http://schemas.microsoft.com/office/powerpoint/2010/main" val="1427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8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4321566"/>
            <a:ext cx="3571875" cy="992222"/>
          </a:xfrm>
        </p:spPr>
        <p:txBody>
          <a:bodyPr anchor="b" anchorCtr="0"/>
          <a:lstStyle>
            <a:lvl1pPr>
              <a:defRPr sz="1268"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2" y="198444"/>
            <a:ext cx="5327921" cy="38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4321566"/>
            <a:ext cx="3571875" cy="992222"/>
          </a:xfrm>
        </p:spPr>
        <p:txBody>
          <a:bodyPr anchor="b" anchorCtr="0"/>
          <a:lstStyle>
            <a:lvl1pPr>
              <a:defRPr sz="1268"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2" y="198444"/>
            <a:ext cx="5327921" cy="38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2586443"/>
            <a:ext cx="9286875" cy="229004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all" baseline="0">
                <a:solidFill>
                  <a:srgbClr val="0EB09D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>
                <a:solidFill>
                  <a:srgbClr val="2D2C6F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198444"/>
            <a:ext cx="2760352" cy="2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0858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110026-50F0-D99D-D370-A9E37BA5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68156"/>
            <a:ext cx="10080625" cy="4515780"/>
          </a:xfrm>
          <a:solidFill>
            <a:srgbClr val="F0EEEE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rgbClr val="090400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813622"/>
            <a:ext cx="9286875" cy="446103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 dirty="0"/>
              <a:t>Titre de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10BA41-FE08-2D18-2B5E-F271F949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1071" y="5287543"/>
            <a:ext cx="1613302" cy="38350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9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0EB09D"/>
              </a:buClr>
              <a:defRPr/>
            </a:lvl2pPr>
            <a:lvl3pPr>
              <a:buClr>
                <a:srgbClr val="F1EE00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024133"/>
            <a:ext cx="9286875" cy="28377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93A503-00AD-F3CF-283D-2960F085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7974B-BC70-C885-41F7-FAC15484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4" y="2226216"/>
            <a:ext cx="5124318" cy="12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9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6875" y="5301694"/>
            <a:ext cx="6508750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D5E5F-C837-4BF3-8F96-B07AE8FF6A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254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1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2586443"/>
            <a:ext cx="9286875" cy="229004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all" baseline="0">
                <a:solidFill>
                  <a:srgbClr val="0EB09D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>
                <a:solidFill>
                  <a:srgbClr val="2D2C6F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198444"/>
            <a:ext cx="2760352" cy="2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9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83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62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4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3738" y="1509713"/>
            <a:ext cx="4270375" cy="3597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509713"/>
            <a:ext cx="4270375" cy="3597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1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8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2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86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0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771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0858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110026-50F0-D99D-D370-A9E37BA5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3600" y="301625"/>
            <a:ext cx="2173288" cy="4805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93738" y="301625"/>
            <a:ext cx="6367462" cy="480536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68156"/>
            <a:ext cx="10080625" cy="4515780"/>
          </a:xfrm>
          <a:solidFill>
            <a:srgbClr val="F0EEEE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rgbClr val="090400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813622"/>
            <a:ext cx="9286875" cy="446103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 dirty="0"/>
              <a:t>Titre de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10BA41-FE08-2D18-2B5E-F271F949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1071" y="5287543"/>
            <a:ext cx="1613302" cy="38350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0EB09D"/>
              </a:buClr>
              <a:defRPr/>
            </a:lvl2pPr>
            <a:lvl3pPr>
              <a:buClr>
                <a:srgbClr val="F1EE00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610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024133"/>
            <a:ext cx="9286875" cy="28377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688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7974B-BC70-C885-41F7-FAC15484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4" y="2226216"/>
            <a:ext cx="5124318" cy="12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6875" y="5301694"/>
            <a:ext cx="6508750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D5E5F-C837-4BF3-8F96-B07AE8FF6A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453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992222"/>
            <a:ext cx="9286875" cy="793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024133"/>
            <a:ext cx="9286875" cy="2837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393906" y="5273661"/>
            <a:ext cx="1289844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6875" y="5273661"/>
            <a:ext cx="6508750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905625" y="5273661"/>
            <a:ext cx="1488281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2" y="141249"/>
            <a:ext cx="2228577" cy="5114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4" y="141249"/>
            <a:ext cx="991849" cy="7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EB09D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Clr>
          <a:srgbClr val="0EB09D"/>
        </a:buClr>
        <a:buFont typeface="Arial" pitchFamily="34" charset="0"/>
        <a:buChar char="•"/>
        <a:defRPr sz="1047" b="1" kern="1200">
          <a:solidFill>
            <a:srgbClr val="0EB09D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Clr>
          <a:srgbClr val="FFEA07"/>
        </a:buClr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992222"/>
            <a:ext cx="9286875" cy="793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024133"/>
            <a:ext cx="9286875" cy="2837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393906" y="5273661"/>
            <a:ext cx="1289844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6875" y="5273661"/>
            <a:ext cx="6508750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905625" y="5273661"/>
            <a:ext cx="1488281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2" y="141249"/>
            <a:ext cx="2228577" cy="5114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4" y="141249"/>
            <a:ext cx="991849" cy="7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EB09D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Clr>
          <a:srgbClr val="0EB09D"/>
        </a:buClr>
        <a:buFont typeface="Arial" pitchFamily="34" charset="0"/>
        <a:buChar char="•"/>
        <a:defRPr sz="1047" b="1" kern="1200">
          <a:solidFill>
            <a:srgbClr val="0EB09D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Clr>
          <a:srgbClr val="FFEA07"/>
        </a:buClr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nah-familles.cned.fr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557BFBF-A67C-40A0-B15E-164954562B49}" type="datetime1">
              <a:rPr lang="fr-FR" cap="all" smtClean="0"/>
              <a:t>13/11/2024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l'enseignement scolaire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03"/>
            <a:ext cx="1613302" cy="3834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9A47C-DF4B-F74B-B7D6-40A1798E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28"/>
          <a:stretch/>
        </p:blipFill>
        <p:spPr>
          <a:xfrm>
            <a:off x="6001236" y="2000795"/>
            <a:ext cx="3524851" cy="2950968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 bwMode="gray">
          <a:xfrm>
            <a:off x="396875" y="2598179"/>
            <a:ext cx="5659611" cy="1030934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rPr>
              <a:t>La lutte contre le harcèlement à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70C0"/>
                </a:solidFill>
                <a:latin typeface="Marianne" panose="02000000000000000000" pitchFamily="2" charset="0"/>
                <a:ea typeface="+mn-ea"/>
                <a:cs typeface="+mn-cs"/>
              </a:rPr>
              <a:t>l’école XXXX</a:t>
            </a:r>
            <a:br>
              <a:rPr lang="fr-FR" sz="3528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fr-FR" sz="2646" dirty="0"/>
            </a:br>
            <a:r>
              <a:rPr lang="fr-FR" sz="2646" b="0" dirty="0"/>
              <a:t>Sous-directeur de l’action éducative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3476279"/>
            <a:ext cx="5810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Qu’est-ce que le harcèlement entre élèves ?</a:t>
            </a:r>
          </a:p>
          <a:p>
            <a:pPr lvl="0"/>
            <a:endParaRPr lang="fr-FR" sz="28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3619378" y="1599541"/>
            <a:ext cx="2778125" cy="3075889"/>
          </a:xfrm>
        </p:spPr>
        <p:txBody>
          <a:bodyPr/>
          <a:lstStyle/>
          <a:p>
            <a:pPr lvl="0"/>
            <a:r>
              <a:rPr lang="fr-FR" sz="140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Les 3 </a:t>
            </a:r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caractéristiques du harcèlement en milieu scolaire 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violence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répétitivité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L’isolement de la victime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Le harcèlement se fonde généralement sur </a:t>
            </a:r>
            <a:r>
              <a:rPr lang="fr-FR" sz="1400" b="1" dirty="0">
                <a:latin typeface="Marianne" panose="02000000000000000000" pitchFamily="2" charset="0"/>
              </a:rPr>
              <a:t>le rejet de la différence et sur la stigmatisation </a:t>
            </a:r>
            <a:r>
              <a:rPr lang="fr-FR" sz="1400" dirty="0">
                <a:latin typeface="Marianne" panose="02000000000000000000" pitchFamily="2" charset="0"/>
              </a:rPr>
              <a:t>de certaines caractéristiques (l’apparence physique, le sexe, l’identité de genre</a:t>
            </a:r>
            <a:r>
              <a:rPr lang="fr-FR" sz="1400">
                <a:latin typeface="Marianne" panose="02000000000000000000" pitchFamily="2" charset="0"/>
              </a:rPr>
              <a:t>, le handicap </a:t>
            </a:r>
            <a:r>
              <a:rPr lang="fr-FR" sz="1400" dirty="0">
                <a:latin typeface="Marianne" panose="02000000000000000000" pitchFamily="2" charset="0"/>
              </a:rPr>
              <a:t>etc.) 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6905624" y="1603633"/>
            <a:ext cx="2900984" cy="2998558"/>
          </a:xfrm>
        </p:spPr>
        <p:txBody>
          <a:bodyPr/>
          <a:lstStyle/>
          <a:p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Que dit la loi ? </a:t>
            </a: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code de l’éducation prévoit qu’aucun élève ne doit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subir de harcèlement (art. L. 111-6).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harcèlement scolaire est un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délit pénal.</a:t>
            </a:r>
          </a:p>
          <a:p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Les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peines de prison vont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3 à 10 ans d’emprisonnement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et de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45 000 €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150 000 €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d’amende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selon la gravité des faits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(art.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222-33-2-3 du code pénal).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0273" y="4714794"/>
            <a:ext cx="9818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En luttant contre harcèlement à l’école et toute forme de violence</a:t>
            </a:r>
            <a:r>
              <a:rPr lang="fr-FR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, </a:t>
            </a:r>
          </a:p>
          <a:p>
            <a:pPr lvl="0" algn="ctr"/>
            <a:r>
              <a:rPr lang="fr-FR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on </a:t>
            </a:r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agit sur le climat scolaire et le bien-être des élèves</a:t>
            </a:r>
            <a:r>
              <a:rPr lang="fr-FR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, </a:t>
            </a:r>
          </a:p>
          <a:p>
            <a:pPr lvl="0" algn="ctr"/>
            <a:r>
              <a:rPr lang="fr-FR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conditions </a:t>
            </a:r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indispensables pour la réussite de tous.</a:t>
            </a:r>
            <a:endParaRPr lang="fr-FR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 bwMode="gray">
          <a:xfrm rot="10800000" flipV="1">
            <a:off x="5978105" y="2777706"/>
            <a:ext cx="3197523" cy="1345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10080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Font typeface="Arial" pitchFamily="34" charset="0"/>
              <a:buNone/>
              <a:defRPr sz="1158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805" indent="-79373" algn="l" defTabSz="1008035" rtl="0" eaLnBrk="1" latinLnBrk="0" hangingPunct="1">
              <a:lnSpc>
                <a:spcPct val="100000"/>
              </a:lnSpc>
              <a:spcBef>
                <a:spcPts val="661"/>
              </a:spcBef>
              <a:spcAft>
                <a:spcPts val="661"/>
              </a:spcAft>
              <a:buClr>
                <a:srgbClr val="0EB09D"/>
              </a:buClr>
              <a:buFont typeface="Arial" pitchFamily="34" charset="0"/>
              <a:buChar char="•"/>
              <a:defRPr sz="1047" b="1" kern="1200">
                <a:solidFill>
                  <a:srgbClr val="0EB09D"/>
                </a:solidFill>
                <a:latin typeface="+mn-lt"/>
                <a:ea typeface="+mn-ea"/>
                <a:cs typeface="+mn-cs"/>
              </a:defRPr>
            </a:lvl2pPr>
            <a:lvl3pPr marL="47623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>
                <a:srgbClr val="FFEA07"/>
              </a:buClr>
              <a:buSzPct val="100000"/>
              <a:buFont typeface="Arial" pitchFamily="34" charset="0"/>
              <a:buChar char="•"/>
              <a:defRPr sz="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69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78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1500" dirty="0">
              <a:solidFill>
                <a:srgbClr val="000000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8" name="Sous-titre 2"/>
          <p:cNvSpPr txBox="1">
            <a:spLocks noGrp="1"/>
          </p:cNvSpPr>
          <p:nvPr>
            <p:ph type="body" sz="quarter" idx="14"/>
          </p:nvPr>
        </p:nvSpPr>
        <p:spPr>
          <a:xfrm>
            <a:off x="396872" y="1603166"/>
            <a:ext cx="2778125" cy="2845520"/>
          </a:xfrm>
        </p:spPr>
        <p:txBody>
          <a:bodyPr vert="horz" anchor="ctr">
            <a:normAutofit/>
          </a:bodyPr>
          <a:lstStyle/>
          <a:p>
            <a:pPr lvl="0"/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En milieu scolaire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, le harcèlement est le fait, pour un élève ou un groupe d'élèves,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faire subir de manière répétée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un camarade des propos ou des comportements négatifs voire violents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</a:t>
            </a:r>
          </a:p>
          <a:p>
            <a:pPr lvl="0"/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harcèlement porte atteinte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la dignité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l’élève,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altère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sa santé mentale ou physique et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dégrade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 ses conditions d’apprentissage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 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771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17493" y="926936"/>
            <a:ext cx="9072563" cy="535582"/>
          </a:xfrm>
        </p:spPr>
        <p:txBody>
          <a:bodyPr vert="horz" anchor="t"/>
          <a:lstStyle/>
          <a:p>
            <a:pPr lvl="0"/>
            <a:r>
              <a:rPr lang="fr-FR" sz="2400">
                <a:solidFill>
                  <a:srgbClr val="292475"/>
                </a:solidFill>
                <a:latin typeface="Marianne ExtraBold" panose="02000000000000000000" pitchFamily="2" charset="0"/>
              </a:rPr>
              <a:t>Qui est concerné ?</a:t>
            </a:r>
            <a:endParaRPr lang="fr-FR" sz="2400" dirty="0">
              <a:solidFill>
                <a:srgbClr val="292475"/>
              </a:solidFill>
              <a:latin typeface="Marianne ExtraBold" panose="02000000000000000000" pitchFamily="2" charset="0"/>
            </a:endParaRPr>
          </a:p>
          <a:p>
            <a:pPr lvl="0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7493" y="1389003"/>
            <a:ext cx="5174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Une enquête statistique nationale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a été menée en novembre 2023 auprès d’un échantillon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21 700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élèves du CE2 à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terminale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</a:t>
            </a:r>
          </a:p>
          <a:p>
            <a:pPr algn="just"/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pPr algn="just"/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Elle a permis de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mesurer </a:t>
            </a:r>
            <a:r>
              <a:rPr lang="fr-FR" sz="1400" b="1" dirty="0">
                <a:latin typeface="Marianne" panose="02000000000000000000" pitchFamily="2" charset="0"/>
                <a:cs typeface="Arial" pitchFamily="2"/>
              </a:rPr>
              <a:t>l’ampleur du harcèlement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par les élèves.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009" y="2949116"/>
            <a:ext cx="50387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>
                <a:latin typeface="Marianne" panose="02000000000000000000" pitchFamily="2" charset="0"/>
              </a:rPr>
              <a:t>D’après cette enquête, le </a:t>
            </a:r>
            <a:r>
              <a:rPr lang="fr-FR" sz="1400" b="1" dirty="0">
                <a:latin typeface="Marianne" panose="02000000000000000000" pitchFamily="2" charset="0"/>
              </a:rPr>
              <a:t>harcèlement touche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0EB09D"/>
                </a:solidFill>
                <a:latin typeface="Marianne ExtraBold" panose="02000000000000000000" pitchFamily="2" charset="0"/>
              </a:rPr>
              <a:t>5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0EB09D"/>
                </a:solidFill>
                <a:latin typeface="Marianne ExtraBold" panose="02000000000000000000" pitchFamily="2" charset="0"/>
              </a:rPr>
              <a:t>6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0EB09D"/>
                </a:solidFill>
                <a:latin typeface="Marianne ExtraBold" panose="02000000000000000000" pitchFamily="2" charset="0"/>
              </a:rPr>
              <a:t>4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lycéens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23203" y="3144664"/>
            <a:ext cx="3956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Par ailleurs, des situations préoccupantes liées à la qualité de vie à l’école ou bien à des atteintes subies à l’école nécessitent une vigilance accrue des adultes, sans pour autant constituer du harcèlement.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Ces situations « </a:t>
            </a:r>
            <a:r>
              <a:rPr lang="fr-FR" sz="1400" b="1" dirty="0">
                <a:latin typeface="Marianne" panose="02000000000000000000" pitchFamily="2" charset="0"/>
              </a:rPr>
              <a:t>à surveiller </a:t>
            </a:r>
            <a:r>
              <a:rPr lang="fr-FR" sz="1400" dirty="0">
                <a:latin typeface="Marianne" panose="02000000000000000000" pitchFamily="2" charset="0"/>
              </a:rPr>
              <a:t>» concernent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19 %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6 %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5 % des lycéens</a:t>
            </a:r>
          </a:p>
        </p:txBody>
      </p:sp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99" y="976299"/>
            <a:ext cx="2478405" cy="165354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169">
            <a:off x="989009" y="3790107"/>
            <a:ext cx="440779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42200" y="801579"/>
            <a:ext cx="9072563" cy="560388"/>
          </a:xfrm>
        </p:spPr>
        <p:txBody>
          <a:bodyPr vert="horz" anchor="t"/>
          <a:lstStyle/>
          <a:p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Le cyberharcèlement</a:t>
            </a:r>
            <a:r>
              <a:rPr lang="fr-FR" sz="2800" b="1">
                <a:solidFill>
                  <a:srgbClr val="292475"/>
                </a:solidFill>
                <a:latin typeface="Marianne ExtraBold" panose="02000000000000000000" pitchFamily="2" charset="0"/>
              </a:rPr>
              <a:t>, </a:t>
            </a:r>
            <a:r>
              <a:rPr lang="fr-FR" sz="2400" b="1">
                <a:solidFill>
                  <a:srgbClr val="292475"/>
                </a:solidFill>
                <a:latin typeface="Marianne ExtraBold" panose="02000000000000000000" pitchFamily="2" charset="0"/>
              </a:rPr>
              <a:t>un prolongement possible </a:t>
            </a:r>
            <a:br>
              <a:rPr lang="fr-FR" sz="2400" b="1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>
                <a:solidFill>
                  <a:srgbClr val="292475"/>
                </a:solidFill>
                <a:latin typeface="Marianne ExtraBold" panose="02000000000000000000" pitchFamily="2" charset="0"/>
              </a:rPr>
              <a:t>du harcè</a:t>
            </a:r>
            <a:r>
              <a:rPr lang="fr-FR" sz="2400">
                <a:solidFill>
                  <a:srgbClr val="292475"/>
                </a:solidFill>
                <a:latin typeface="Marianne ExtraBold" panose="02000000000000000000" pitchFamily="2" charset="0"/>
              </a:rPr>
              <a:t>lement à </a:t>
            </a:r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l’école</a:t>
            </a: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 </a:t>
            </a:r>
            <a:endParaRPr lang="fr-FR" sz="2400" dirty="0">
              <a:solidFill>
                <a:srgbClr val="292475"/>
              </a:solidFill>
              <a:latin typeface="Marianne ExtraBold" panose="02000000000000000000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041" y="4726613"/>
            <a:ext cx="2063176" cy="9439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9379" y="1632273"/>
            <a:ext cx="3318095" cy="39395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cyberharcèlement est avant tout une forme de harcèlement</a:t>
            </a:r>
            <a:r>
              <a:rPr lang="fr-FR" sz="1400" b="1">
                <a:latin typeface="Marianne" panose="02000000000000000000" pitchFamily="2" charset="0"/>
              </a:rPr>
              <a:t>. Il est généralement le prolongement d’une situation de harcèlement.</a:t>
            </a:r>
            <a:endParaRPr lang="fr-FR" sz="1400" b="1" dirty="0">
              <a:latin typeface="Marianne" panose="02000000000000000000" pitchFamily="2" charset="0"/>
            </a:endParaRPr>
          </a:p>
          <a:p>
            <a:endParaRPr lang="fr-FR" sz="1200" b="1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Il est défini comme « un acte agressif, intentionnel perpétré par un individu ou un groupe d’individus au moyen de formes de communication électroniques, de façon répétée à l’encontre d’une victime qui ne peut facilement se défendre seule.</a:t>
            </a:r>
            <a:r>
              <a:rPr lang="fr-FR" sz="1400" i="1" dirty="0">
                <a:latin typeface="Marianne" panose="02000000000000000000" pitchFamily="2" charset="0"/>
              </a:rPr>
              <a:t> </a:t>
            </a:r>
            <a:r>
              <a:rPr lang="fr-FR" sz="1400" dirty="0">
                <a:latin typeface="Marianne" panose="02000000000000000000" pitchFamily="2" charset="0"/>
              </a:rPr>
              <a:t>» </a:t>
            </a:r>
          </a:p>
          <a:p>
            <a:endParaRPr lang="fr-FR" sz="1400" b="1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Il se pratique via les téléphones portables</a:t>
            </a:r>
            <a:r>
              <a:rPr lang="fr-FR" sz="1400">
                <a:latin typeface="Marianne" panose="02000000000000000000" pitchFamily="2" charset="0"/>
              </a:rPr>
              <a:t>, messageries, </a:t>
            </a:r>
            <a:r>
              <a:rPr lang="fr-FR" sz="1400" dirty="0">
                <a:latin typeface="Marianne" panose="02000000000000000000" pitchFamily="2" charset="0"/>
              </a:rPr>
              <a:t>jeux en ligne, courriers électroniques, réseaux sociaux</a:t>
            </a:r>
            <a:r>
              <a:rPr lang="fr-FR" sz="1400">
                <a:latin typeface="Marianne" panose="02000000000000000000" pitchFamily="2" charset="0"/>
              </a:rPr>
              <a:t>, etc</a:t>
            </a:r>
            <a:r>
              <a:rPr lang="fr-FR" sz="1400" dirty="0">
                <a:latin typeface="Marianne" panose="02000000000000000000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08137" y="1525461"/>
            <a:ext cx="297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>
                <a:latin typeface="Marianne" panose="02000000000000000000" pitchFamily="2" charset="0"/>
              </a:rPr>
              <a:t>L'exposition à Internet et aux réseaux sociaux des plus jeunes peut avoir plusieurs conséquences : addiction aux écrans, problèmes de sommeil, risque de cyberharcèlement, etc. </a:t>
            </a:r>
          </a:p>
          <a:p>
            <a:endParaRPr lang="fr-FR" sz="140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r>
              <a:rPr lang="fr-FR" sz="1400">
                <a:solidFill>
                  <a:srgbClr val="0EB09D"/>
                </a:solidFill>
                <a:latin typeface="Marianne" panose="02000000000000000000" pitchFamily="2" charset="0"/>
              </a:rPr>
              <a:t>Si </a:t>
            </a: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votre enfant est victime ou témoin de cyberharcèlement, </a:t>
            </a:r>
            <a:b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prévenez immédiatement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l</a:t>
            </a:r>
            <a:r>
              <a:rPr lang="fr-FR" sz="1400">
                <a:solidFill>
                  <a:srgbClr val="0EB09D"/>
                </a:solidFill>
                <a:latin typeface="Marianne" panose="02000000000000000000" pitchFamily="2" charset="0"/>
              </a:rPr>
              <a:t>’école </a:t>
            </a: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le 3018 pour demander le retrait des contenus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58445" y="1644145"/>
            <a:ext cx="292872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saviez-vous ? </a:t>
            </a:r>
          </a:p>
          <a:p>
            <a:endParaRPr lang="fr-FR" sz="140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En moyenne, </a:t>
            </a:r>
            <a:r>
              <a:rPr lang="fr-FR" sz="1400" b="1">
                <a:latin typeface="Marianne" panose="02000000000000000000" pitchFamily="2" charset="0"/>
              </a:rPr>
              <a:t>le 1er enregistrement </a:t>
            </a:r>
            <a:r>
              <a:rPr lang="fr-FR" sz="1400">
                <a:latin typeface="Marianne" panose="02000000000000000000" pitchFamily="2" charset="0"/>
              </a:rPr>
              <a:t>sur un réseau social surviendrait autour </a:t>
            </a:r>
            <a:r>
              <a:rPr lang="fr-FR" sz="1400" b="1">
                <a:latin typeface="Marianne" panose="02000000000000000000" pitchFamily="2" charset="0"/>
              </a:rPr>
              <a:t>des 8 ans et demi </a:t>
            </a:r>
            <a:r>
              <a:rPr lang="fr-FR" sz="1400">
                <a:latin typeface="Marianne" panose="02000000000000000000" pitchFamily="2" charset="0"/>
              </a:rPr>
              <a:t>selon la Cnil. </a:t>
            </a:r>
          </a:p>
          <a:p>
            <a:endParaRPr lang="fr-FR" sz="140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Depuis </a:t>
            </a:r>
            <a:r>
              <a:rPr lang="fr-FR" sz="1400" dirty="0">
                <a:latin typeface="Marianne" panose="02000000000000000000" pitchFamily="2" charset="0"/>
              </a:rPr>
              <a:t>juillet 2023, la loi prévoit que </a:t>
            </a:r>
            <a:r>
              <a:rPr lang="fr-FR" sz="1400" b="1" dirty="0">
                <a:latin typeface="Marianne" panose="02000000000000000000" pitchFamily="2" charset="0"/>
              </a:rPr>
              <a:t>la majorité numérique </a:t>
            </a:r>
            <a:r>
              <a:rPr lang="fr-FR" sz="1400" dirty="0">
                <a:latin typeface="Marianne" panose="02000000000000000000" pitchFamily="2" charset="0"/>
              </a:rPr>
              <a:t>pour s’inscrire sur les réseaux sociaux est </a:t>
            </a:r>
            <a:r>
              <a:rPr lang="fr-FR" sz="1400" b="1" dirty="0">
                <a:latin typeface="Marianne" panose="02000000000000000000" pitchFamily="2" charset="0"/>
              </a:rPr>
              <a:t>de </a:t>
            </a:r>
            <a:r>
              <a:rPr lang="fr-FR" sz="1400" b="1">
                <a:latin typeface="Marianne" panose="02000000000000000000" pitchFamily="2" charset="0"/>
              </a:rPr>
              <a:t>15 ans</a:t>
            </a:r>
            <a:r>
              <a:rPr lang="fr-FR" sz="1400">
                <a:latin typeface="Marianne" panose="02000000000000000000" pitchFamily="2" charset="0"/>
              </a:rPr>
              <a:t>. </a:t>
            </a:r>
          </a:p>
          <a:p>
            <a:endParaRPr lang="fr-FR" sz="140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En </a:t>
            </a:r>
            <a:r>
              <a:rPr lang="fr-FR" sz="1400" dirty="0">
                <a:latin typeface="Marianne" panose="02000000000000000000" pitchFamily="2" charset="0"/>
              </a:rPr>
              <a:t>deçà de 15 ans, l’enfant doit </a:t>
            </a:r>
            <a:r>
              <a:rPr lang="fr-FR" sz="1400" b="1" dirty="0">
                <a:latin typeface="Marianne" panose="02000000000000000000" pitchFamily="2" charset="0"/>
              </a:rPr>
              <a:t>obtenir l’autorisation </a:t>
            </a:r>
            <a:r>
              <a:rPr lang="fr-FR" sz="1400" dirty="0">
                <a:latin typeface="Marianne" panose="02000000000000000000" pitchFamily="2" charset="0"/>
              </a:rPr>
              <a:t>d’un de ses deux parents. </a:t>
            </a:r>
          </a:p>
          <a:p>
            <a:endParaRPr lang="fr-FR" sz="1400" i="1" dirty="0">
              <a:latin typeface="Marianne" panose="02000000000000000000" pitchFamily="2" charset="0"/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4257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72" y="875419"/>
            <a:ext cx="9286875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école?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360984" y="117232"/>
            <a:ext cx="5322765" cy="47810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96873" y="1570565"/>
            <a:ext cx="9286875" cy="3934176"/>
          </a:xfrm>
        </p:spPr>
        <p:txBody>
          <a:bodyPr/>
          <a:lstStyle/>
          <a:p>
            <a:endParaRPr lang="fr-FR" sz="14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Nous organisons la prévention du harcèlement en déployant le programme de lutte contre le harcèlement </a:t>
            </a:r>
            <a:r>
              <a:rPr lang="fr-FR" sz="1400" b="1">
                <a:latin typeface="Marianne" panose="02000000000000000000" pitchFamily="2" charset="0"/>
              </a:rPr>
              <a:t>à l’école, </a:t>
            </a:r>
            <a:r>
              <a:rPr lang="fr-FR" sz="1400" b="1" dirty="0">
                <a:latin typeface="Marianne" panose="02000000000000000000" pitchFamily="2" charset="0"/>
              </a:rPr>
              <a:t>Phare. </a:t>
            </a:r>
            <a:r>
              <a:rPr lang="fr-FR" sz="1400">
                <a:latin typeface="Marianne" panose="02000000000000000000" pitchFamily="2" charset="0"/>
              </a:rPr>
              <a:t>Ce dispositif </a:t>
            </a:r>
            <a:r>
              <a:rPr lang="fr-FR" sz="1400" dirty="0">
                <a:latin typeface="Marianne" panose="02000000000000000000" pitchFamily="2" charset="0"/>
              </a:rPr>
              <a:t>prévoit</a:t>
            </a:r>
            <a:r>
              <a:rPr lang="fr-FR" sz="1400" b="1" dirty="0"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plusieurs actions que nous mettons en place au sein de notre école (sensibilisation des parents, 10h d’apprentissage, participation à des temps forts : Journée non au harcèlement, Prix non au harcèlement, </a:t>
            </a:r>
            <a:r>
              <a:rPr lang="fr-FR" sz="1400" i="1" dirty="0" err="1">
                <a:latin typeface="Marianne" panose="02000000000000000000" pitchFamily="2" charset="0"/>
              </a:rPr>
              <a:t>Safer</a:t>
            </a:r>
            <a:r>
              <a:rPr lang="fr-FR" sz="1400" i="1" dirty="0">
                <a:latin typeface="Marianne" panose="02000000000000000000" pitchFamily="2" charset="0"/>
              </a:rPr>
              <a:t> internet Day</a:t>
            </a:r>
            <a:r>
              <a:rPr lang="fr-FR" sz="1400" dirty="0">
                <a:latin typeface="Marianne" panose="02000000000000000000" pitchFamily="2" charset="0"/>
              </a:rPr>
              <a:t>, etc.).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Les actions sont effectuées tout au long de l’année</a:t>
            </a:r>
            <a:r>
              <a:rPr lang="fr-FR" sz="1400" dirty="0">
                <a:latin typeface="Marianne" panose="02000000000000000000" pitchFamily="2" charset="0"/>
              </a:rPr>
              <a:t> et donnent lieu à l’obtention d’un </a:t>
            </a:r>
            <a:r>
              <a:rPr lang="fr-FR" sz="1400">
                <a:latin typeface="Marianne" panose="02000000000000000000" pitchFamily="2" charset="0"/>
              </a:rPr>
              <a:t>label ;</a:t>
            </a:r>
            <a:endParaRPr lang="fr-FR" sz="14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Nous appliquons le protocole national </a:t>
            </a:r>
            <a:r>
              <a:rPr lang="fr-FR" sz="1400" dirty="0">
                <a:latin typeface="Marianne" panose="02000000000000000000" pitchFamily="2" charset="0"/>
              </a:rPr>
              <a:t>de prise en charge en cas de révélation d’une situation de </a:t>
            </a:r>
            <a:r>
              <a:rPr lang="fr-FR" sz="1400">
                <a:latin typeface="Marianne" panose="02000000000000000000" pitchFamily="2" charset="0"/>
              </a:rPr>
              <a:t>harcèlement ; </a:t>
            </a:r>
            <a:endParaRPr lang="fr-FR" sz="14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Nous suivons de près les situations de harcèlement dans notre école et nous </a:t>
            </a:r>
            <a:r>
              <a:rPr lang="fr-FR" sz="1400">
                <a:latin typeface="Marianne" panose="02000000000000000000" pitchFamily="2" charset="0"/>
              </a:rPr>
              <a:t>sollicitions l’inspecteur </a:t>
            </a:r>
            <a:r>
              <a:rPr lang="fr-FR" sz="1400" dirty="0">
                <a:latin typeface="Marianne" panose="02000000000000000000" pitchFamily="2" charset="0"/>
              </a:rPr>
              <a:t>de l’éducation nationale de notre </a:t>
            </a:r>
            <a:r>
              <a:rPr lang="fr-FR" sz="1400">
                <a:latin typeface="Marianne" panose="02000000000000000000" pitchFamily="2" charset="0"/>
              </a:rPr>
              <a:t>circonscription lorsque nous avons besoin de l’appui de son équipe </a:t>
            </a:r>
            <a:r>
              <a:rPr lang="fr-FR" sz="1400" dirty="0">
                <a:latin typeface="Marianne" panose="02000000000000000000" pitchFamily="2" charset="0"/>
              </a:rPr>
              <a:t>ressource</a:t>
            </a:r>
            <a:r>
              <a:rPr lang="fr-FR" sz="1400">
                <a:latin typeface="Marianne" panose="02000000000000000000" pitchFamily="2" charset="0"/>
              </a:rPr>
              <a:t>. Celle-ci </a:t>
            </a:r>
            <a:r>
              <a:rPr lang="fr-FR" sz="1400" dirty="0">
                <a:latin typeface="Marianne" panose="02000000000000000000" pitchFamily="2" charset="0"/>
              </a:rPr>
              <a:t>est chargée </a:t>
            </a:r>
            <a:r>
              <a:rPr lang="fr-FR" sz="1400" b="1" dirty="0">
                <a:latin typeface="Marianne" panose="02000000000000000000" pitchFamily="2" charset="0"/>
              </a:rPr>
              <a:t>d’intervenir pour traiter les situations de harcèlement</a:t>
            </a:r>
            <a:r>
              <a:rPr lang="fr-FR" sz="1400" dirty="0">
                <a:latin typeface="Marianne" panose="02000000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</a:endParaRPr>
          </a:p>
          <a:p>
            <a:pPr algn="ctr"/>
            <a:r>
              <a:rPr lang="fr-FR" sz="180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Notre objectif </a:t>
            </a:r>
            <a:r>
              <a:rPr lang="fr-FR" sz="1800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est de créer une communauté protectrice au sein de l’école.</a:t>
            </a:r>
            <a:endParaRPr lang="fr-FR" sz="1800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8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57032" y="2144929"/>
            <a:ext cx="4671792" cy="1341882"/>
          </a:xfrm>
        </p:spPr>
        <p:txBody>
          <a:bodyPr vert="horz"/>
          <a:lstStyle/>
          <a:p>
            <a:pPr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Les bons réflexes :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parler avec son enfant, échanger sur les faits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rassurer son enfant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informer immédiatement le professeur de votre enfant, le directeur de l’école ou un personnel.</a:t>
            </a:r>
            <a:endParaRPr lang="fr-FR" dirty="0"/>
          </a:p>
          <a:p>
            <a:pPr lvl="0">
              <a:buSzPct val="45000"/>
              <a:buFont typeface="OpenSymbol"/>
              <a:buChar char="●"/>
            </a:pPr>
            <a:endParaRPr lang="fr-FR" dirty="0"/>
          </a:p>
          <a:p>
            <a:pPr lvl="0">
              <a:buSzPct val="45000"/>
              <a:buFont typeface="OpenSymbol"/>
              <a:buChar char="●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847009" y="2363870"/>
            <a:ext cx="396680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Vous pouvez aussi appeler ces numéros pour toutes les situations de harcèlement :</a:t>
            </a: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ligne académique :</a:t>
            </a:r>
            <a:r>
              <a:rPr lang="fr-FR" sz="1400" b="1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XXXX XXX </a:t>
            </a:r>
            <a:r>
              <a:rPr lang="fr-FR" sz="1400" b="1" dirty="0" err="1">
                <a:solidFill>
                  <a:srgbClr val="0EB09D"/>
                </a:solidFill>
                <a:latin typeface="Marianne" panose="02000000000000000000" pitchFamily="2" charset="0"/>
              </a:rPr>
              <a:t>XXX</a:t>
            </a: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plateforme nationale de signalement : </a:t>
            </a:r>
            <a:endParaRPr lang="fr-FR" sz="1400" dirty="0"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endParaRPr lang="fr-FR" sz="1400"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fr-FR" sz="1400">
                <a:latin typeface="Marianne" panose="02000000000000000000" pitchFamily="2" charset="0"/>
              </a:rPr>
              <a:t>Votre </a:t>
            </a:r>
            <a:r>
              <a:rPr lang="fr-FR" sz="1400" dirty="0">
                <a:latin typeface="Marianne" panose="02000000000000000000" pitchFamily="2" charset="0"/>
              </a:rPr>
              <a:t>situation sera transmise aux responsables académiques ou </a:t>
            </a:r>
            <a:r>
              <a:rPr lang="fr-FR" sz="1400">
                <a:latin typeface="Marianne" panose="02000000000000000000" pitchFamily="2" charset="0"/>
              </a:rPr>
              <a:t>départementaux de la lutte contre le harcèlement</a:t>
            </a:r>
            <a:r>
              <a:rPr lang="fr-FR" sz="1400" dirty="0">
                <a:latin typeface="Marianne" panose="02000000000000000000" pitchFamily="2" charset="0"/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940" y="939050"/>
            <a:ext cx="862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1100" spc="-150">
                <a:solidFill>
                  <a:srgbClr val="292475"/>
                </a:solidFill>
                <a:latin typeface="Marianne ExtraBold" panose="02000000000000000000" pitchFamily="2" charset="0"/>
              </a:rPr>
              <a:t>Que faire si votre enfant se </a:t>
            </a:r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sent impliqué(e) </a:t>
            </a:r>
            <a:b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dans </a:t>
            </a:r>
            <a:r>
              <a:rPr lang="fr-FR" sz="2400" b="1" kern="1100" spc="-150">
                <a:solidFill>
                  <a:srgbClr val="292475"/>
                </a:solidFill>
                <a:latin typeface="Marianne ExtraBold" panose="02000000000000000000" pitchFamily="2" charset="0"/>
              </a:rPr>
              <a:t>une situation </a:t>
            </a:r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ou de harcèlement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2126" y="783927"/>
            <a:ext cx="2191684" cy="1225273"/>
          </a:xfrm>
          <a:prstGeom prst="rect">
            <a:avLst/>
          </a:prstGeom>
        </p:spPr>
      </p:pic>
      <p:pic>
        <p:nvPicPr>
          <p:cNvPr id="1030" name="Picture 6" descr="Victime de cyber harcèlement appeler le numéro 3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76" y="3654238"/>
            <a:ext cx="1347549" cy="8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66" y="3543038"/>
            <a:ext cx="1350866" cy="19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31820" y="3718633"/>
            <a:ext cx="40571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Votre alerte sera prise en compte et traitée dans le cadre du protocole Phare.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1820" y="4518852"/>
            <a:ext cx="40571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N’hésitez pas à encourager votre enfant à parler avec vous </a:t>
            </a:r>
            <a:r>
              <a:rPr lang="fr-FR" sz="1400" b="1">
                <a:solidFill>
                  <a:srgbClr val="0EB09D"/>
                </a:solidFill>
                <a:latin typeface="Marianne" panose="02000000000000000000" pitchFamily="2" charset="0"/>
              </a:rPr>
              <a:t>de son </a:t>
            </a: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expérience </a:t>
            </a:r>
            <a:r>
              <a:rPr lang="fr-FR" sz="1400" b="1">
                <a:solidFill>
                  <a:srgbClr val="0EB09D"/>
                </a:solidFill>
                <a:latin typeface="Marianne" panose="02000000000000000000" pitchFamily="2" charset="0"/>
              </a:rPr>
              <a:t>à l’école.</a:t>
            </a: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80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D613F4D-2131-AE9A-2E6B-0B7F456FE490}"/>
              </a:ext>
            </a:extLst>
          </p:cNvPr>
          <p:cNvSpPr txBox="1">
            <a:spLocks/>
          </p:cNvSpPr>
          <p:nvPr/>
        </p:nvSpPr>
        <p:spPr>
          <a:xfrm>
            <a:off x="4728411" y="594242"/>
            <a:ext cx="4819001" cy="4737753"/>
          </a:xfrm>
          <a:prstGeom prst="rect">
            <a:avLst/>
          </a:prstGeom>
          <a:noFill/>
        </p:spPr>
        <p:txBody>
          <a:bodyPr vert="horz" lIns="50403" tIns="25202" rIns="50403" bIns="25202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92"/>
              </a:lnSpc>
              <a:buNone/>
            </a:pP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Un parcours pour vous former</a:t>
            </a:r>
            <a:b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</a:b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avec le</a:t>
            </a:r>
          </a:p>
          <a:p>
            <a:pPr marL="0" lvl="0" indent="0" hangingPunct="0">
              <a:buNone/>
            </a:pPr>
            <a:endParaRPr lang="fr-FR" sz="1800" b="1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  <a:hlinkClick r:id="rId3"/>
              </a:rPr>
              <a:t>www.nah-familles.cned.fr</a:t>
            </a: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 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 ExtraBold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 ExtraBold" panose="02000000000000000000" pitchFamily="2" charset="0"/>
              <a:ea typeface="Arial" pitchFamily="2"/>
              <a:cs typeface="Arial" pitchFamily="2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1 - Comprendre le phénomène de harcèlement entre élèves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2 - Comment prévenir le harcèlement à l’école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3 - Comment repérer les signaux faibles et signaler des faits de harcèlement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4 - Comment faire cesser le harcèlement ?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0EB09D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29" y="1330946"/>
            <a:ext cx="1480112" cy="1114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23" y="5331996"/>
            <a:ext cx="1008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  <a:ea typeface="Arial" pitchFamily="2"/>
                <a:cs typeface="Arial" pitchFamily="2"/>
              </a:rPr>
              <a:t>Pour en savoir plus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  <a:ea typeface="Arial" pitchFamily="2"/>
                <a:cs typeface="Arial" pitchFamily="2"/>
              </a:rPr>
              <a:t>: www.education.gouv.fr/nonauharcelement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842454"/>
            <a:ext cx="4133850" cy="114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157070"/>
            <a:ext cx="1238497" cy="9054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043" y="2090099"/>
            <a:ext cx="2841409" cy="191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65" y="3097762"/>
            <a:ext cx="2838505" cy="201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4206449"/>
      </p:ext>
    </p:extLst>
  </p:cSld>
  <p:clrMapOvr>
    <a:masterClrMapping/>
  </p:clrMapOvr>
</p:sld>
</file>

<file path=ppt/theme/theme1.xml><?xml version="1.0" encoding="utf-8"?>
<a:theme xmlns:a="http://schemas.openxmlformats.org/drawingml/2006/main" name="20230628_séminaire du 29 juin 2023_MATIN_versionDELCOM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628_séminaire du 29 juin 2023_MATIN_versionDELCOM" id="{B38A00AC-4A9F-4F48-9249-27B93EFD847A}" vid="{4642C973-0ADA-4D8F-B3B5-31FBD43DDAB5}"/>
    </a:ext>
  </a:extLst>
</a:theme>
</file>

<file path=ppt/theme/theme2.xml><?xml version="1.0" encoding="utf-8"?>
<a:theme xmlns:a="http://schemas.openxmlformats.org/drawingml/2006/main" name="1_20230628_séminaire du 29 juin 2023_MATIN_versionDELCOM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628_séminaire du 29 juin 2023_MATIN_versionDELCOM" id="{B38A00AC-4A9F-4F48-9249-27B93EFD847A}" vid="{4642C973-0ADA-4D8F-B3B5-31FBD43DDAB5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20230628_séminaire du 29 juin 2023_MATIN_versionDELCOM</Template>
  <TotalTime>1144</TotalTime>
  <Words>955</Words>
  <Application>Microsoft Macintosh PowerPoint</Application>
  <PresentationFormat>Personnalisé</PresentationFormat>
  <Paragraphs>104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Carlito</vt:lpstr>
      <vt:lpstr>Marianne</vt:lpstr>
      <vt:lpstr>Marianne ExtraBold</vt:lpstr>
      <vt:lpstr>Marianne Medium</vt:lpstr>
      <vt:lpstr>OpenSymbol</vt:lpstr>
      <vt:lpstr>20230628_séminaire du 29 juin 2023_MATIN_versionDELCOM</vt:lpstr>
      <vt:lpstr>1_20230628_séminaire du 29 juin 2023_MATIN_versionDELCOM</vt:lpstr>
      <vt:lpstr>Conception personnalisée</vt:lpstr>
      <vt:lpstr>Présentation PowerPoint</vt:lpstr>
      <vt:lpstr>Qu’est-ce que le harcèlement entre élèves ? </vt:lpstr>
      <vt:lpstr>Qui est concerné ? </vt:lpstr>
      <vt:lpstr>Le cyberharcèlement, un prolongement possible  du harcèlement à l’école </vt:lpstr>
      <vt:lpstr>Comment agissons-nous pour prévenir et lutter contre le harcèlement dans notre école?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harcèlement c’est quoi ?</dc:title>
  <dc:creator>JEAN-PIERRE FELIX</dc:creator>
  <cp:lastModifiedBy>Marc Pelletier</cp:lastModifiedBy>
  <cp:revision>145</cp:revision>
  <dcterms:modified xsi:type="dcterms:W3CDTF">2024-11-13T18:29:46Z</dcterms:modified>
</cp:coreProperties>
</file>