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5.jpg" ContentType="image/jpe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61" r:id="rId4"/>
    <p:sldId id="271" r:id="rId5"/>
    <p:sldId id="264" r:id="rId6"/>
    <p:sldId id="270" r:id="rId7"/>
    <p:sldId id="265" r:id="rId8"/>
    <p:sldId id="256" r:id="rId9"/>
    <p:sldId id="257" r:id="rId10"/>
    <p:sldId id="268" r:id="rId11"/>
    <p:sldId id="258" r:id="rId12"/>
    <p:sldId id="259" r:id="rId13"/>
    <p:sldId id="269" r:id="rId14"/>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FF"/>
    <a:srgbClr val="CCFF66"/>
    <a:srgbClr val="FFFFFF"/>
    <a:srgbClr val="F6F8FC"/>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343" autoAdjust="0"/>
  </p:normalViewPr>
  <p:slideViewPr>
    <p:cSldViewPr snapToGrid="0">
      <p:cViewPr varScale="1">
        <p:scale>
          <a:sx n="77" d="100"/>
          <a:sy n="77" d="100"/>
        </p:scale>
        <p:origin x="108" y="7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F75D96BC-DA18-4A16-927D-8705996BBD44}" type="datetimeFigureOut">
              <a:rPr lang="fr-FR" smtClean="0"/>
              <a:t>20/04/2020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AAF1721-2092-4363-91AA-3DB995F1F6DC}" type="slidenum">
              <a:rPr lang="fr-FR" smtClean="0"/>
              <a:t>‹N°›</a:t>
            </a:fld>
            <a:endParaRPr lang="fr-FR"/>
          </a:p>
        </p:txBody>
      </p:sp>
    </p:spTree>
    <p:extLst>
      <p:ext uri="{BB962C8B-B14F-4D97-AF65-F5344CB8AC3E}">
        <p14:creationId xmlns:p14="http://schemas.microsoft.com/office/powerpoint/2010/main" val="2794155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75D96BC-DA18-4A16-927D-8705996BBD44}" type="datetimeFigureOut">
              <a:rPr lang="fr-FR" smtClean="0"/>
              <a:t>20/04/2020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AAF1721-2092-4363-91AA-3DB995F1F6DC}" type="slidenum">
              <a:rPr lang="fr-FR" smtClean="0"/>
              <a:t>‹N°›</a:t>
            </a:fld>
            <a:endParaRPr lang="fr-FR"/>
          </a:p>
        </p:txBody>
      </p:sp>
    </p:spTree>
    <p:extLst>
      <p:ext uri="{BB962C8B-B14F-4D97-AF65-F5344CB8AC3E}">
        <p14:creationId xmlns:p14="http://schemas.microsoft.com/office/powerpoint/2010/main" val="3738354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75D96BC-DA18-4A16-927D-8705996BBD44}" type="datetimeFigureOut">
              <a:rPr lang="fr-FR" smtClean="0"/>
              <a:t>20/04/2020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AAF1721-2092-4363-91AA-3DB995F1F6DC}" type="slidenum">
              <a:rPr lang="fr-FR" smtClean="0"/>
              <a:t>‹N°›</a:t>
            </a:fld>
            <a:endParaRPr lang="fr-FR"/>
          </a:p>
        </p:txBody>
      </p:sp>
    </p:spTree>
    <p:extLst>
      <p:ext uri="{BB962C8B-B14F-4D97-AF65-F5344CB8AC3E}">
        <p14:creationId xmlns:p14="http://schemas.microsoft.com/office/powerpoint/2010/main" val="445945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75D96BC-DA18-4A16-927D-8705996BBD44}" type="datetimeFigureOut">
              <a:rPr lang="fr-FR" smtClean="0"/>
              <a:t>20/04/2020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AAF1721-2092-4363-91AA-3DB995F1F6DC}" type="slidenum">
              <a:rPr lang="fr-FR" smtClean="0"/>
              <a:t>‹N°›</a:t>
            </a:fld>
            <a:endParaRPr lang="fr-FR"/>
          </a:p>
        </p:txBody>
      </p:sp>
    </p:spTree>
    <p:extLst>
      <p:ext uri="{BB962C8B-B14F-4D97-AF65-F5344CB8AC3E}">
        <p14:creationId xmlns:p14="http://schemas.microsoft.com/office/powerpoint/2010/main" val="2265774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F75D96BC-DA18-4A16-927D-8705996BBD44}" type="datetimeFigureOut">
              <a:rPr lang="fr-FR" smtClean="0"/>
              <a:t>20/04/2020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AAF1721-2092-4363-91AA-3DB995F1F6DC}" type="slidenum">
              <a:rPr lang="fr-FR" smtClean="0"/>
              <a:t>‹N°›</a:t>
            </a:fld>
            <a:endParaRPr lang="fr-FR"/>
          </a:p>
        </p:txBody>
      </p:sp>
    </p:spTree>
    <p:extLst>
      <p:ext uri="{BB962C8B-B14F-4D97-AF65-F5344CB8AC3E}">
        <p14:creationId xmlns:p14="http://schemas.microsoft.com/office/powerpoint/2010/main" val="2655747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75D96BC-DA18-4A16-927D-8705996BBD44}" type="datetimeFigureOut">
              <a:rPr lang="fr-FR" smtClean="0"/>
              <a:t>20/04/2020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AAF1721-2092-4363-91AA-3DB995F1F6DC}" type="slidenum">
              <a:rPr lang="fr-FR" smtClean="0"/>
              <a:t>‹N°›</a:t>
            </a:fld>
            <a:endParaRPr lang="fr-FR"/>
          </a:p>
        </p:txBody>
      </p:sp>
    </p:spTree>
    <p:extLst>
      <p:ext uri="{BB962C8B-B14F-4D97-AF65-F5344CB8AC3E}">
        <p14:creationId xmlns:p14="http://schemas.microsoft.com/office/powerpoint/2010/main" val="1300496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75D96BC-DA18-4A16-927D-8705996BBD44}" type="datetimeFigureOut">
              <a:rPr lang="fr-FR" smtClean="0"/>
              <a:t>20/04/2020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AAF1721-2092-4363-91AA-3DB995F1F6DC}" type="slidenum">
              <a:rPr lang="fr-FR" smtClean="0"/>
              <a:t>‹N°›</a:t>
            </a:fld>
            <a:endParaRPr lang="fr-FR"/>
          </a:p>
        </p:txBody>
      </p:sp>
    </p:spTree>
    <p:extLst>
      <p:ext uri="{BB962C8B-B14F-4D97-AF65-F5344CB8AC3E}">
        <p14:creationId xmlns:p14="http://schemas.microsoft.com/office/powerpoint/2010/main" val="3811380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75D96BC-DA18-4A16-927D-8705996BBD44}" type="datetimeFigureOut">
              <a:rPr lang="fr-FR" smtClean="0"/>
              <a:t>20/04/2020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AAF1721-2092-4363-91AA-3DB995F1F6DC}" type="slidenum">
              <a:rPr lang="fr-FR" smtClean="0"/>
              <a:t>‹N°›</a:t>
            </a:fld>
            <a:endParaRPr lang="fr-FR"/>
          </a:p>
        </p:txBody>
      </p:sp>
    </p:spTree>
    <p:extLst>
      <p:ext uri="{BB962C8B-B14F-4D97-AF65-F5344CB8AC3E}">
        <p14:creationId xmlns:p14="http://schemas.microsoft.com/office/powerpoint/2010/main" val="1092810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75D96BC-DA18-4A16-927D-8705996BBD44}" type="datetimeFigureOut">
              <a:rPr lang="fr-FR" smtClean="0"/>
              <a:t>20/04/2020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AAF1721-2092-4363-91AA-3DB995F1F6DC}" type="slidenum">
              <a:rPr lang="fr-FR" smtClean="0"/>
              <a:t>‹N°›</a:t>
            </a:fld>
            <a:endParaRPr lang="fr-FR"/>
          </a:p>
        </p:txBody>
      </p:sp>
    </p:spTree>
    <p:extLst>
      <p:ext uri="{BB962C8B-B14F-4D97-AF65-F5344CB8AC3E}">
        <p14:creationId xmlns:p14="http://schemas.microsoft.com/office/powerpoint/2010/main" val="3860031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F75D96BC-DA18-4A16-927D-8705996BBD44}" type="datetimeFigureOut">
              <a:rPr lang="fr-FR" smtClean="0"/>
              <a:t>20/04/2020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AAF1721-2092-4363-91AA-3DB995F1F6DC}" type="slidenum">
              <a:rPr lang="fr-FR" smtClean="0"/>
              <a:t>‹N°›</a:t>
            </a:fld>
            <a:endParaRPr lang="fr-FR"/>
          </a:p>
        </p:txBody>
      </p:sp>
    </p:spTree>
    <p:extLst>
      <p:ext uri="{BB962C8B-B14F-4D97-AF65-F5344CB8AC3E}">
        <p14:creationId xmlns:p14="http://schemas.microsoft.com/office/powerpoint/2010/main" val="576430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F75D96BC-DA18-4A16-927D-8705996BBD44}" type="datetimeFigureOut">
              <a:rPr lang="fr-FR" smtClean="0"/>
              <a:t>20/04/2020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AAF1721-2092-4363-91AA-3DB995F1F6DC}" type="slidenum">
              <a:rPr lang="fr-FR" smtClean="0"/>
              <a:t>‹N°›</a:t>
            </a:fld>
            <a:endParaRPr lang="fr-FR"/>
          </a:p>
        </p:txBody>
      </p:sp>
    </p:spTree>
    <p:extLst>
      <p:ext uri="{BB962C8B-B14F-4D97-AF65-F5344CB8AC3E}">
        <p14:creationId xmlns:p14="http://schemas.microsoft.com/office/powerpoint/2010/main" val="4294652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5D96BC-DA18-4A16-927D-8705996BBD44}" type="datetimeFigureOut">
              <a:rPr lang="fr-FR" smtClean="0"/>
              <a:t>20/04/2020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AF1721-2092-4363-91AA-3DB995F1F6DC}" type="slidenum">
              <a:rPr lang="fr-FR" smtClean="0"/>
              <a:t>‹N°›</a:t>
            </a:fld>
            <a:endParaRPr lang="fr-FR"/>
          </a:p>
        </p:txBody>
      </p:sp>
    </p:spTree>
    <p:extLst>
      <p:ext uri="{BB962C8B-B14F-4D97-AF65-F5344CB8AC3E}">
        <p14:creationId xmlns:p14="http://schemas.microsoft.com/office/powerpoint/2010/main" val="27016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ce.mouvement.dsden90@ac-besancon.fr"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5250" y="2000250"/>
            <a:ext cx="4381500" cy="2857500"/>
          </a:xfrm>
          <a:prstGeom prst="rect">
            <a:avLst/>
          </a:prstGeom>
        </p:spPr>
      </p:pic>
      <p:sp>
        <p:nvSpPr>
          <p:cNvPr id="3" name="Rectangle 2"/>
          <p:cNvSpPr/>
          <p:nvPr/>
        </p:nvSpPr>
        <p:spPr>
          <a:xfrm>
            <a:off x="583895" y="532607"/>
            <a:ext cx="10972800" cy="923330"/>
          </a:xfrm>
          <a:prstGeom prst="rect">
            <a:avLst/>
          </a:prstGeom>
          <a:noFill/>
        </p:spPr>
        <p:txBody>
          <a:bodyPr wrap="square" lIns="91440" tIns="45720" rIns="91440" bIns="45720">
            <a:spAutoFit/>
          </a:bodyPr>
          <a:lstStyle/>
          <a:p>
            <a:pPr algn="ctr"/>
            <a:r>
              <a:rPr lang="fr-FR"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Mouvement </a:t>
            </a:r>
            <a:r>
              <a:rPr lang="fr-FR" sz="5400" b="1" cap="none" spc="0"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intradépartemental</a:t>
            </a:r>
            <a:r>
              <a:rPr lang="fr-FR"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2020</a:t>
            </a:r>
            <a:endParaRPr lang="fr-FR"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4" name="Flèche courbée vers le bas 3"/>
          <p:cNvSpPr/>
          <p:nvPr/>
        </p:nvSpPr>
        <p:spPr>
          <a:xfrm>
            <a:off x="6599102" y="1455937"/>
            <a:ext cx="1399143" cy="672029"/>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Flèche courbée vers le haut 4"/>
          <p:cNvSpPr/>
          <p:nvPr/>
        </p:nvSpPr>
        <p:spPr>
          <a:xfrm>
            <a:off x="5982159" y="4737253"/>
            <a:ext cx="1316515" cy="506776"/>
          </a:xfrm>
          <a:prstGeom prst="curvedUp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56695" y="6222695"/>
            <a:ext cx="635305" cy="635305"/>
          </a:xfrm>
          <a:prstGeom prst="rect">
            <a:avLst/>
          </a:prstGeom>
        </p:spPr>
      </p:pic>
      <p:sp>
        <p:nvSpPr>
          <p:cNvPr id="8" name="Rectangle 7"/>
          <p:cNvSpPr/>
          <p:nvPr/>
        </p:nvSpPr>
        <p:spPr>
          <a:xfrm>
            <a:off x="248194" y="6355681"/>
            <a:ext cx="1854926" cy="369332"/>
          </a:xfrm>
          <a:prstGeom prst="rect">
            <a:avLst/>
          </a:prstGeom>
          <a:noFill/>
        </p:spPr>
        <p:txBody>
          <a:bodyPr wrap="square" lIns="91440" tIns="45720" rIns="91440" bIns="45720">
            <a:spAutoFit/>
          </a:bodyPr>
          <a:lstStyle/>
          <a:p>
            <a:pPr algn="ctr"/>
            <a:r>
              <a:rPr lang="fr-FR"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DSDEN90 - DRH</a:t>
            </a:r>
            <a:endParaRPr lang="fr-FR"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40993371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055" y="1843228"/>
            <a:ext cx="10684630" cy="3693319"/>
          </a:xfrm>
          <a:prstGeom prst="rect">
            <a:avLst/>
          </a:prstGeom>
          <a:noFill/>
        </p:spPr>
        <p:txBody>
          <a:bodyPr wrap="square" lIns="91440" tIns="45720" rIns="91440" bIns="45720">
            <a:spAutoFit/>
          </a:bodyPr>
          <a:lstStyle/>
          <a:p>
            <a:pPr algn="ctr"/>
            <a:r>
              <a:rPr lang="fr-FR" sz="5400" b="1" cap="none" spc="0" dirty="0" smtClean="0">
                <a:ln w="12700" cmpd="sng">
                  <a:solidFill>
                    <a:schemeClr val="accent4"/>
                  </a:solidFill>
                  <a:prstDash val="solid"/>
                </a:ln>
                <a:solidFill>
                  <a:srgbClr val="FF0000"/>
                </a:solidFill>
                <a:effectLst/>
              </a:rPr>
              <a:t>Les échanges avec la cellule mouvement sont très importants pour sécuriser votre </a:t>
            </a:r>
            <a:r>
              <a:rPr lang="fr-FR" sz="5400" b="1" dirty="0" smtClean="0">
                <a:ln w="12700" cmpd="sng">
                  <a:solidFill>
                    <a:schemeClr val="accent4"/>
                  </a:solidFill>
                  <a:prstDash val="solid"/>
                </a:ln>
                <a:solidFill>
                  <a:srgbClr val="FF0000"/>
                </a:solidFill>
              </a:rPr>
              <a:t>barème et votre demande de mutation.</a:t>
            </a:r>
          </a:p>
          <a:p>
            <a:pPr algn="ctr"/>
            <a:endParaRPr lang="fr-FR" sz="1600" cap="none" spc="0" dirty="0">
              <a:ln w="12700" cmpd="sng">
                <a:solidFill>
                  <a:schemeClr val="accent4"/>
                </a:solidFill>
                <a:prstDash val="solid"/>
              </a:ln>
            </a:endParaRP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755052">
            <a:off x="847148" y="400023"/>
            <a:ext cx="1248139" cy="1248139"/>
          </a:xfrm>
          <a:prstGeom prst="rect">
            <a:avLst/>
          </a:prstGeom>
        </p:spPr>
      </p:pic>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56695" y="6222695"/>
            <a:ext cx="635305" cy="635305"/>
          </a:xfrm>
          <a:prstGeom prst="rect">
            <a:avLst/>
          </a:prstGeom>
        </p:spPr>
      </p:pic>
      <p:sp>
        <p:nvSpPr>
          <p:cNvPr id="5" name="Rectangle 4"/>
          <p:cNvSpPr/>
          <p:nvPr/>
        </p:nvSpPr>
        <p:spPr>
          <a:xfrm>
            <a:off x="248194" y="6355681"/>
            <a:ext cx="1854926" cy="369332"/>
          </a:xfrm>
          <a:prstGeom prst="rect">
            <a:avLst/>
          </a:prstGeom>
          <a:noFill/>
        </p:spPr>
        <p:txBody>
          <a:bodyPr wrap="square" lIns="91440" tIns="45720" rIns="91440" bIns="45720">
            <a:spAutoFit/>
          </a:bodyPr>
          <a:lstStyle/>
          <a:p>
            <a:pPr algn="ctr"/>
            <a:r>
              <a:rPr lang="fr-FR"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DSDEN90 - DRH</a:t>
            </a:r>
            <a:endParaRPr lang="fr-FR"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6" name="ZoneTexte 5"/>
          <p:cNvSpPr txBox="1"/>
          <p:nvPr/>
        </p:nvSpPr>
        <p:spPr>
          <a:xfrm flipH="1" flipV="1">
            <a:off x="1971501" y="5860160"/>
            <a:ext cx="1727663" cy="235840"/>
          </a:xfrm>
          <a:prstGeom prst="rect">
            <a:avLst/>
          </a:prstGeom>
          <a:noFill/>
        </p:spPr>
        <p:txBody>
          <a:bodyPr wrap="square" rtlCol="0">
            <a:spAutoFit/>
          </a:bodyPr>
          <a:lstStyle/>
          <a:p>
            <a:endParaRPr lang="fr-FR" dirty="0"/>
          </a:p>
        </p:txBody>
      </p:sp>
    </p:spTree>
    <p:extLst>
      <p:ext uri="{BB962C8B-B14F-4D97-AF65-F5344CB8AC3E}">
        <p14:creationId xmlns:p14="http://schemas.microsoft.com/office/powerpoint/2010/main" val="29260460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371379" y="396607"/>
            <a:ext cx="384048" cy="61474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dirty="0" smtClean="0"/>
              <a:t>Algorithme et résultats </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1549438656"/>
              </p:ext>
            </p:extLst>
          </p:nvPr>
        </p:nvGraphicFramePr>
        <p:xfrm>
          <a:off x="1597446" y="581273"/>
          <a:ext cx="9882130" cy="5671493"/>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4880308">
                  <a:extLst>
                    <a:ext uri="{9D8B030D-6E8A-4147-A177-3AD203B41FA5}">
                      <a16:colId xmlns:a16="http://schemas.microsoft.com/office/drawing/2014/main" val="3161601323"/>
                    </a:ext>
                  </a:extLst>
                </a:gridCol>
                <a:gridCol w="5001822">
                  <a:extLst>
                    <a:ext uri="{9D8B030D-6E8A-4147-A177-3AD203B41FA5}">
                      <a16:colId xmlns:a16="http://schemas.microsoft.com/office/drawing/2014/main" val="1903108351"/>
                    </a:ext>
                  </a:extLst>
                </a:gridCol>
              </a:tblGrid>
              <a:tr h="939055">
                <a:tc>
                  <a:txBody>
                    <a:bodyPr/>
                    <a:lstStyle/>
                    <a:p>
                      <a:pPr algn="l" fontAlgn="ctr"/>
                      <a:r>
                        <a:rPr lang="fr-FR" sz="1800" u="sng" strike="noStrike" dirty="0">
                          <a:effectLst>
                            <a:outerShdw blurRad="38100" dist="38100" dir="2700000" algn="tl">
                              <a:srgbClr val="000000">
                                <a:alpha val="43137"/>
                              </a:srgbClr>
                            </a:outerShdw>
                          </a:effectLst>
                        </a:rPr>
                        <a:t>L'enseignant</a:t>
                      </a:r>
                      <a:endParaRPr lang="fr-FR" sz="1800" b="1" i="0" u="sng" strike="noStrike" dirty="0">
                        <a:solidFill>
                          <a:srgbClr val="FFFFFF"/>
                        </a:solidFill>
                        <a:effectLst>
                          <a:outerShdw blurRad="38100" dist="38100" dir="2700000" algn="tl">
                            <a:srgbClr val="000000">
                              <a:alpha val="43137"/>
                            </a:srgbClr>
                          </a:outerShdw>
                        </a:effectLst>
                        <a:latin typeface="Calibri" panose="020F0502020204030204" pitchFamily="34" charset="0"/>
                      </a:endParaRPr>
                    </a:p>
                  </a:txBody>
                  <a:tcPr marL="9525" marR="9525" marT="9525" marB="0" anchor="ctr"/>
                </a:tc>
                <a:tc>
                  <a:txBody>
                    <a:bodyPr/>
                    <a:lstStyle/>
                    <a:p>
                      <a:pPr algn="l" fontAlgn="ctr"/>
                      <a:r>
                        <a:rPr lang="fr-FR" sz="1800" u="sng" strike="noStrike" smtClean="0">
                          <a:effectLst>
                            <a:outerShdw blurRad="38100" dist="38100" dir="2700000" algn="tl">
                              <a:srgbClr val="000000">
                                <a:alpha val="43137"/>
                              </a:srgbClr>
                            </a:outerShdw>
                          </a:effectLst>
                        </a:rPr>
                        <a:t>La cellule mouvement</a:t>
                      </a:r>
                      <a:endParaRPr lang="fr-FR" sz="1800" b="1" i="0" u="sng" strike="noStrike" dirty="0">
                        <a:solidFill>
                          <a:srgbClr val="FFFFFF"/>
                        </a:solidFill>
                        <a:effectLst>
                          <a:outerShdw blurRad="38100" dist="38100" dir="2700000" algn="tl">
                            <a:srgbClr val="000000">
                              <a:alpha val="43137"/>
                            </a:srgbClr>
                          </a:outerShdw>
                        </a:effectLst>
                        <a:latin typeface="Calibri" panose="020F0502020204030204" pitchFamily="34" charset="0"/>
                      </a:endParaRPr>
                    </a:p>
                  </a:txBody>
                  <a:tcPr marL="9525" marR="9525" marT="9525" marB="0" anchor="ctr"/>
                </a:tc>
                <a:extLst>
                  <a:ext uri="{0D108BD9-81ED-4DB2-BD59-A6C34878D82A}">
                    <a16:rowId xmlns:a16="http://schemas.microsoft.com/office/drawing/2014/main" val="2050777963"/>
                  </a:ext>
                </a:extLst>
              </a:tr>
              <a:tr h="1305434">
                <a:tc>
                  <a:txBody>
                    <a:bodyPr/>
                    <a:lstStyle/>
                    <a:p>
                      <a:pPr algn="l" fontAlgn="ctr"/>
                      <a:endParaRPr lang="fr-FR"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800" u="none" strike="noStrike" dirty="0" smtClean="0">
                          <a:effectLst/>
                        </a:rPr>
                        <a:t>Vérifie les</a:t>
                      </a:r>
                      <a:r>
                        <a:rPr lang="fr-FR" sz="1800" u="none" strike="noStrike" baseline="0" dirty="0" smtClean="0">
                          <a:effectLst/>
                        </a:rPr>
                        <a:t> vœux (les participants obligatoires ont-ils tous fait leur(s) vœu(x) large(s) ? Les candidats à des postes en REP ou REP+ sont-ils tous sur la liste d’accès ? Etc…)</a:t>
                      </a:r>
                      <a:endParaRPr lang="fr-FR"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36651934"/>
                  </a:ext>
                </a:extLst>
              </a:tr>
              <a:tr h="986074">
                <a:tc>
                  <a:txBody>
                    <a:bodyPr/>
                    <a:lstStyle/>
                    <a:p>
                      <a:pPr algn="l" fontAlgn="ctr"/>
                      <a:endParaRPr lang="fr-FR"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800" u="none" strike="noStrike" dirty="0" smtClean="0">
                          <a:effectLst/>
                        </a:rPr>
                        <a:t>Informe</a:t>
                      </a:r>
                      <a:r>
                        <a:rPr lang="fr-FR" sz="1800" u="none" strike="noStrike" baseline="0" dirty="0" smtClean="0">
                          <a:effectLst/>
                        </a:rPr>
                        <a:t> les participants des changements éventuels opérés et de leurs conséquences</a:t>
                      </a:r>
                      <a:endParaRPr lang="fr-FR"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42642373"/>
                  </a:ext>
                </a:extLst>
              </a:tr>
              <a:tr h="1299991">
                <a:tc>
                  <a:txBody>
                    <a:bodyPr/>
                    <a:lstStyle/>
                    <a:p>
                      <a:pPr algn="l" fontAlgn="ctr"/>
                      <a:endParaRPr lang="fr-FR"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800" u="none" strike="noStrike" dirty="0" smtClean="0">
                          <a:effectLst/>
                        </a:rPr>
                        <a:t> Finalise le projet de mouvement - ALGORITHME</a:t>
                      </a:r>
                      <a:endParaRPr lang="fr-FR"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80535679"/>
                  </a:ext>
                </a:extLst>
              </a:tr>
              <a:tr h="1140939">
                <a:tc>
                  <a:txBody>
                    <a:bodyPr/>
                    <a:lstStyle/>
                    <a:p>
                      <a:pPr algn="l" fontAlgn="ctr"/>
                      <a:endParaRPr lang="fr-FR"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800" u="none" strike="noStrike" dirty="0" smtClean="0">
                          <a:effectLst/>
                        </a:rPr>
                        <a:t>Envoie un mail </a:t>
                      </a:r>
                      <a:r>
                        <a:rPr lang="fr-FR" sz="1800" u="none" strike="noStrike" dirty="0" smtClean="0">
                          <a:solidFill>
                            <a:srgbClr val="9933FF"/>
                          </a:solidFill>
                          <a:effectLst>
                            <a:outerShdw blurRad="38100" dist="38100" dir="2700000" algn="tl">
                              <a:srgbClr val="000000">
                                <a:alpha val="43137"/>
                              </a:srgbClr>
                            </a:outerShdw>
                          </a:effectLst>
                        </a:rPr>
                        <a:t>individuel</a:t>
                      </a:r>
                      <a:r>
                        <a:rPr lang="fr-FR" sz="1800" u="none" strike="noStrike" dirty="0" smtClean="0">
                          <a:effectLst>
                            <a:outerShdw blurRad="38100" dist="38100" dir="2700000" algn="tl">
                              <a:srgbClr val="000000">
                                <a:alpha val="43137"/>
                              </a:srgbClr>
                            </a:outerShdw>
                          </a:effectLst>
                        </a:rPr>
                        <a:t> </a:t>
                      </a:r>
                      <a:r>
                        <a:rPr lang="fr-FR" sz="1800" u="none" strike="noStrike" dirty="0" smtClean="0">
                          <a:effectLst/>
                        </a:rPr>
                        <a:t>à chaque participant pour l’informer</a:t>
                      </a:r>
                      <a:r>
                        <a:rPr lang="fr-FR" sz="1800" u="none" strike="noStrike" baseline="0" dirty="0" smtClean="0">
                          <a:effectLst/>
                        </a:rPr>
                        <a:t> du résultat de sa demande de mutation</a:t>
                      </a:r>
                      <a:endParaRPr lang="fr-FR"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33202252"/>
                  </a:ext>
                </a:extLst>
              </a:tr>
            </a:tbl>
          </a:graphicData>
        </a:graphic>
      </p:graphicFrame>
      <p:sp>
        <p:nvSpPr>
          <p:cNvPr id="6" name="Double flèche horizontale 5"/>
          <p:cNvSpPr/>
          <p:nvPr/>
        </p:nvSpPr>
        <p:spPr>
          <a:xfrm>
            <a:off x="4494882" y="3701667"/>
            <a:ext cx="4087258" cy="69585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Echanges par mail</a:t>
            </a:r>
            <a:endParaRPr lang="fr-FR" dirty="0"/>
          </a:p>
        </p:txBody>
      </p:sp>
      <p:sp>
        <p:nvSpPr>
          <p:cNvPr id="7" name="Organigramme : Terminateur 6"/>
          <p:cNvSpPr/>
          <p:nvPr/>
        </p:nvSpPr>
        <p:spPr>
          <a:xfrm>
            <a:off x="1531345" y="6174687"/>
            <a:ext cx="10069416" cy="292214"/>
          </a:xfrm>
          <a:prstGeom prst="flowChartTermina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FIN DE LA PHASE PRINCIPALE INFORMATISEE</a:t>
            </a:r>
            <a:endParaRPr lang="fr-FR" dirty="0"/>
          </a:p>
        </p:txBody>
      </p:sp>
      <p:sp>
        <p:nvSpPr>
          <p:cNvPr id="8" name="Explosion 2 7"/>
          <p:cNvSpPr/>
          <p:nvPr/>
        </p:nvSpPr>
        <p:spPr>
          <a:xfrm>
            <a:off x="2053874" y="4397521"/>
            <a:ext cx="2926080" cy="1719072"/>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rot="20922349">
            <a:off x="2633380" y="4887725"/>
            <a:ext cx="1767066" cy="738664"/>
          </a:xfrm>
          <a:prstGeom prst="rect">
            <a:avLst/>
          </a:prstGeom>
          <a:noFill/>
        </p:spPr>
        <p:txBody>
          <a:bodyPr wrap="square" rtlCol="0">
            <a:spAutoFit/>
          </a:bodyPr>
          <a:lstStyle/>
          <a:p>
            <a:r>
              <a:rPr lang="fr-FR" sz="1400" b="1" dirty="0" smtClean="0">
                <a:solidFill>
                  <a:srgbClr val="FF0000"/>
                </a:solidFill>
              </a:rPr>
              <a:t>Attention il n’y a plus de publication de résultats collectifs</a:t>
            </a:r>
            <a:endParaRPr lang="fr-FR" sz="1400" b="1" dirty="0">
              <a:solidFill>
                <a:srgbClr val="FF0000"/>
              </a:solidFill>
            </a:endParaRPr>
          </a:p>
        </p:txBody>
      </p:sp>
      <p:pic>
        <p:nvPicPr>
          <p:cNvPr id="10" name="Imag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56695" y="6222695"/>
            <a:ext cx="635305" cy="635305"/>
          </a:xfrm>
          <a:prstGeom prst="rect">
            <a:avLst/>
          </a:prstGeom>
        </p:spPr>
      </p:pic>
      <p:sp>
        <p:nvSpPr>
          <p:cNvPr id="11" name="ZoneTexte 10"/>
          <p:cNvSpPr txBox="1"/>
          <p:nvPr/>
        </p:nvSpPr>
        <p:spPr>
          <a:xfrm>
            <a:off x="182880" y="396607"/>
            <a:ext cx="1414566" cy="369332"/>
          </a:xfrm>
          <a:prstGeom prst="rect">
            <a:avLst/>
          </a:prstGeom>
          <a:noFill/>
        </p:spPr>
        <p:txBody>
          <a:bodyPr wrap="square" rtlCol="0">
            <a:spAutoFit/>
          </a:bodyPr>
          <a:lstStyle/>
          <a:p>
            <a:r>
              <a:rPr lang="fr-FR" b="1" dirty="0" smtClean="0"/>
              <a:t>25 mai 2020</a:t>
            </a:r>
            <a:endParaRPr lang="fr-FR" b="1" dirty="0"/>
          </a:p>
        </p:txBody>
      </p:sp>
      <p:sp>
        <p:nvSpPr>
          <p:cNvPr id="12" name="ZoneTexte 11"/>
          <p:cNvSpPr txBox="1"/>
          <p:nvPr/>
        </p:nvSpPr>
        <p:spPr>
          <a:xfrm>
            <a:off x="138812" y="5635044"/>
            <a:ext cx="1425584" cy="369332"/>
          </a:xfrm>
          <a:prstGeom prst="rect">
            <a:avLst/>
          </a:prstGeom>
          <a:noFill/>
        </p:spPr>
        <p:txBody>
          <a:bodyPr wrap="square" rtlCol="0">
            <a:spAutoFit/>
          </a:bodyPr>
          <a:lstStyle/>
          <a:p>
            <a:r>
              <a:rPr lang="fr-FR" b="1" dirty="0" smtClean="0"/>
              <a:t>15 juin 2020</a:t>
            </a:r>
            <a:endParaRPr lang="fr-FR" b="1" dirty="0"/>
          </a:p>
        </p:txBody>
      </p:sp>
      <p:sp>
        <p:nvSpPr>
          <p:cNvPr id="13" name="Rectangle 12"/>
          <p:cNvSpPr/>
          <p:nvPr/>
        </p:nvSpPr>
        <p:spPr>
          <a:xfrm>
            <a:off x="248194" y="6355681"/>
            <a:ext cx="1854926" cy="369332"/>
          </a:xfrm>
          <a:prstGeom prst="rect">
            <a:avLst/>
          </a:prstGeom>
          <a:noFill/>
        </p:spPr>
        <p:txBody>
          <a:bodyPr wrap="square" lIns="91440" tIns="45720" rIns="91440" bIns="45720">
            <a:spAutoFit/>
          </a:bodyPr>
          <a:lstStyle/>
          <a:p>
            <a:pPr algn="ctr"/>
            <a:r>
              <a:rPr lang="fr-FR"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DSDEN90 - DRH</a:t>
            </a:r>
            <a:endParaRPr lang="fr-FR"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4525690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371379" y="396607"/>
            <a:ext cx="384048" cy="61474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dirty="0" smtClean="0"/>
              <a:t>Phase complémentaire</a:t>
            </a:r>
            <a:endParaRPr lang="fr-FR" dirty="0"/>
          </a:p>
        </p:txBody>
      </p:sp>
      <p:sp>
        <p:nvSpPr>
          <p:cNvPr id="7" name="Organigramme : Terminateur 6"/>
          <p:cNvSpPr/>
          <p:nvPr/>
        </p:nvSpPr>
        <p:spPr>
          <a:xfrm>
            <a:off x="1503803" y="435166"/>
            <a:ext cx="10069416" cy="292214"/>
          </a:xfrm>
          <a:prstGeom prst="flowChartTermina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Début de la phase complémentaire manuelle </a:t>
            </a:r>
            <a:endParaRPr lang="fr-FR" dirty="0"/>
          </a:p>
        </p:txBody>
      </p:sp>
      <p:pic>
        <p:nvPicPr>
          <p:cNvPr id="9" name="Imag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56695" y="6222695"/>
            <a:ext cx="635305" cy="635305"/>
          </a:xfrm>
          <a:prstGeom prst="rect">
            <a:avLst/>
          </a:prstGeom>
        </p:spPr>
      </p:pic>
      <p:sp>
        <p:nvSpPr>
          <p:cNvPr id="10" name="ZoneTexte 9"/>
          <p:cNvSpPr txBox="1"/>
          <p:nvPr/>
        </p:nvSpPr>
        <p:spPr>
          <a:xfrm>
            <a:off x="182880" y="396607"/>
            <a:ext cx="1535561" cy="369332"/>
          </a:xfrm>
          <a:prstGeom prst="rect">
            <a:avLst/>
          </a:prstGeom>
          <a:noFill/>
        </p:spPr>
        <p:txBody>
          <a:bodyPr wrap="square" rtlCol="0">
            <a:spAutoFit/>
          </a:bodyPr>
          <a:lstStyle/>
          <a:p>
            <a:r>
              <a:rPr lang="fr-FR" b="1" smtClean="0"/>
              <a:t>17 </a:t>
            </a:r>
            <a:r>
              <a:rPr lang="fr-FR" b="1" dirty="0" smtClean="0"/>
              <a:t>juin 2020</a:t>
            </a:r>
            <a:endParaRPr lang="fr-FR" b="1" dirty="0"/>
          </a:p>
        </p:txBody>
      </p:sp>
      <p:sp>
        <p:nvSpPr>
          <p:cNvPr id="11" name="ZoneTexte 10"/>
          <p:cNvSpPr txBox="1"/>
          <p:nvPr/>
        </p:nvSpPr>
        <p:spPr>
          <a:xfrm>
            <a:off x="182879" y="5914212"/>
            <a:ext cx="1677452" cy="369332"/>
          </a:xfrm>
          <a:prstGeom prst="rect">
            <a:avLst/>
          </a:prstGeom>
          <a:noFill/>
        </p:spPr>
        <p:txBody>
          <a:bodyPr wrap="square" rtlCol="0">
            <a:spAutoFit/>
          </a:bodyPr>
          <a:lstStyle/>
          <a:p>
            <a:r>
              <a:rPr lang="fr-FR" b="1" dirty="0" smtClean="0"/>
              <a:t>3 juillet 2020</a:t>
            </a:r>
            <a:endParaRPr lang="fr-FR" b="1" dirty="0"/>
          </a:p>
        </p:txBody>
      </p:sp>
      <p:sp>
        <p:nvSpPr>
          <p:cNvPr id="12" name="Rectangle 11"/>
          <p:cNvSpPr/>
          <p:nvPr/>
        </p:nvSpPr>
        <p:spPr>
          <a:xfrm>
            <a:off x="248194" y="6355681"/>
            <a:ext cx="1854926" cy="369332"/>
          </a:xfrm>
          <a:prstGeom prst="rect">
            <a:avLst/>
          </a:prstGeom>
          <a:noFill/>
        </p:spPr>
        <p:txBody>
          <a:bodyPr wrap="square" lIns="91440" tIns="45720" rIns="91440" bIns="45720">
            <a:spAutoFit/>
          </a:bodyPr>
          <a:lstStyle/>
          <a:p>
            <a:pPr algn="ctr"/>
            <a:r>
              <a:rPr lang="fr-FR"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DSDEN90 - DRH</a:t>
            </a:r>
            <a:endParaRPr lang="fr-FR"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ZoneTexte 2"/>
          <p:cNvSpPr txBox="1"/>
          <p:nvPr/>
        </p:nvSpPr>
        <p:spPr>
          <a:xfrm>
            <a:off x="2103120" y="1566470"/>
            <a:ext cx="9470099" cy="2554545"/>
          </a:xfrm>
          <a:prstGeom prst="rect">
            <a:avLst/>
          </a:prstGeom>
          <a:noFill/>
        </p:spPr>
        <p:txBody>
          <a:bodyPr wrap="square" rtlCol="0">
            <a:spAutoFit/>
          </a:bodyPr>
          <a:lstStyle/>
          <a:p>
            <a:r>
              <a:rPr lang="fr-FR" sz="2000" dirty="0" smtClean="0"/>
              <a:t>Au cours de la phase complémentaire, </a:t>
            </a:r>
            <a:r>
              <a:rPr lang="fr-FR" sz="2000" b="1" dirty="0" smtClean="0">
                <a:solidFill>
                  <a:srgbClr val="0070C0"/>
                </a:solidFill>
                <a:effectLst>
                  <a:outerShdw blurRad="38100" dist="38100" dir="2700000" algn="tl">
                    <a:srgbClr val="000000">
                      <a:alpha val="43137"/>
                    </a:srgbClr>
                  </a:outerShdw>
                </a:effectLst>
              </a:rPr>
              <a:t>sont affectés à titre provisoire </a:t>
            </a:r>
            <a:r>
              <a:rPr lang="fr-FR" sz="2000" dirty="0" smtClean="0"/>
              <a:t>:</a:t>
            </a:r>
          </a:p>
          <a:p>
            <a:pPr marL="285750" indent="-285750">
              <a:buFontTx/>
              <a:buChar char="-"/>
            </a:pPr>
            <a:r>
              <a:rPr lang="fr-FR" sz="2000" dirty="0" smtClean="0"/>
              <a:t>Les nouveaux PES (sur les postes réservés pour eux et absents du mouvement)</a:t>
            </a:r>
          </a:p>
          <a:p>
            <a:pPr marL="285750" indent="-285750">
              <a:buFontTx/>
              <a:buChar char="-"/>
            </a:pPr>
            <a:r>
              <a:rPr lang="fr-FR" sz="2000" dirty="0" smtClean="0"/>
              <a:t>Les enseignants accueillis par ineat</a:t>
            </a:r>
          </a:p>
          <a:p>
            <a:pPr marL="285750" indent="-285750">
              <a:buFontTx/>
              <a:buChar char="-"/>
            </a:pPr>
            <a:r>
              <a:rPr lang="fr-FR" sz="2000" dirty="0" smtClean="0"/>
              <a:t>Les enseignants restés sans poste à l’issue de la phase informatisée</a:t>
            </a:r>
          </a:p>
          <a:p>
            <a:pPr marL="285750" indent="-285750">
              <a:buFontTx/>
              <a:buChar char="-"/>
            </a:pPr>
            <a:r>
              <a:rPr lang="fr-FR" sz="2000" dirty="0" smtClean="0"/>
              <a:t>Les enseignants ayant fait connaître une situation particulièrement difficile non résolue par une participation au mouvement</a:t>
            </a:r>
          </a:p>
          <a:p>
            <a:pPr marL="285750" indent="-285750">
              <a:buFontTx/>
              <a:buChar char="-"/>
            </a:pPr>
            <a:r>
              <a:rPr lang="fr-FR" sz="2000" dirty="0" smtClean="0"/>
              <a:t>Les enseignants en retour tardif (de CLD, de détachement etc…) non connu avant la phase principale</a:t>
            </a:r>
            <a:endParaRPr lang="fr-FR" sz="2000" dirty="0"/>
          </a:p>
        </p:txBody>
      </p:sp>
      <p:sp>
        <p:nvSpPr>
          <p:cNvPr id="14" name="ZoneTexte 13"/>
          <p:cNvSpPr txBox="1"/>
          <p:nvPr/>
        </p:nvSpPr>
        <p:spPr>
          <a:xfrm>
            <a:off x="1175657" y="4387025"/>
            <a:ext cx="10648913" cy="1569660"/>
          </a:xfrm>
          <a:prstGeom prst="rect">
            <a:avLst/>
          </a:prstGeom>
          <a:noFill/>
        </p:spPr>
        <p:txBody>
          <a:bodyPr wrap="square" rtlCol="0">
            <a:spAutoFit/>
          </a:bodyPr>
          <a:lstStyle/>
          <a:p>
            <a:r>
              <a:rPr lang="fr-FR" sz="2400" dirty="0" smtClean="0">
                <a:solidFill>
                  <a:srgbClr val="0070C0"/>
                </a:solidFill>
                <a:effectLst>
                  <a:outerShdw blurRad="38100" dist="38100" dir="2700000" algn="tl">
                    <a:srgbClr val="000000">
                      <a:alpha val="43137"/>
                    </a:srgbClr>
                  </a:outerShdw>
                </a:effectLst>
              </a:rPr>
              <a:t>Attention : hormis les PES affectés sur des postes préalablement réservés pour eux, les enseignants participant à cette phase complémentaire sont positionnés sur les postes (entiers ou non) restant vacants à ce stade du mouvement. Ils peuvent, si nécessaire, être affectés en brigade de remplacement.</a:t>
            </a:r>
            <a:endParaRPr lang="fr-FR"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03723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47" y="483842"/>
            <a:ext cx="10972800" cy="923330"/>
          </a:xfrm>
          <a:prstGeom prst="rect">
            <a:avLst/>
          </a:prstGeom>
          <a:noFill/>
        </p:spPr>
        <p:txBody>
          <a:bodyPr wrap="square" lIns="91440" tIns="45720" rIns="91440" bIns="45720">
            <a:spAutoFit/>
          </a:bodyPr>
          <a:lstStyle/>
          <a:p>
            <a:pPr algn="ctr"/>
            <a:r>
              <a:rPr lang="fr-FR"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Comment formuler un recours ?</a:t>
            </a:r>
            <a:endParaRPr lang="fr-FR"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56695" y="6222695"/>
            <a:ext cx="635305" cy="635305"/>
          </a:xfrm>
          <a:prstGeom prst="rect">
            <a:avLst/>
          </a:prstGeom>
        </p:spPr>
      </p:pic>
      <p:sp>
        <p:nvSpPr>
          <p:cNvPr id="4" name="Rectangle 3"/>
          <p:cNvSpPr/>
          <p:nvPr/>
        </p:nvSpPr>
        <p:spPr>
          <a:xfrm>
            <a:off x="248194" y="6355681"/>
            <a:ext cx="1854926" cy="369332"/>
          </a:xfrm>
          <a:prstGeom prst="rect">
            <a:avLst/>
          </a:prstGeom>
          <a:noFill/>
        </p:spPr>
        <p:txBody>
          <a:bodyPr wrap="square" lIns="91440" tIns="45720" rIns="91440" bIns="45720">
            <a:spAutoFit/>
          </a:bodyPr>
          <a:lstStyle/>
          <a:p>
            <a:pPr algn="ctr"/>
            <a:r>
              <a:rPr lang="fr-FR"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DSDEN90 - DRH</a:t>
            </a:r>
            <a:endParaRPr lang="fr-FR"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Rectangle à coins arrondis 4"/>
          <p:cNvSpPr/>
          <p:nvPr/>
        </p:nvSpPr>
        <p:spPr>
          <a:xfrm>
            <a:off x="4355223" y="1768453"/>
            <a:ext cx="3594538" cy="6148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t>Je décide de formuler :</a:t>
            </a:r>
            <a:endParaRPr lang="fr-FR" sz="2000" b="1" dirty="0"/>
          </a:p>
        </p:txBody>
      </p:sp>
      <p:sp>
        <p:nvSpPr>
          <p:cNvPr id="6" name="Rectangle à coins arrondis 5"/>
          <p:cNvSpPr/>
          <p:nvPr/>
        </p:nvSpPr>
        <p:spPr>
          <a:xfrm>
            <a:off x="7124698" y="2665208"/>
            <a:ext cx="3594538" cy="614855"/>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rPr>
              <a:t>Un recours juridictionnel</a:t>
            </a:r>
            <a:endParaRPr lang="fr-FR" sz="2000" b="1" dirty="0">
              <a:solidFill>
                <a:schemeClr val="tx1"/>
              </a:solidFill>
            </a:endParaRPr>
          </a:p>
        </p:txBody>
      </p:sp>
      <p:sp>
        <p:nvSpPr>
          <p:cNvPr id="7" name="Rectangle à coins arrondis 6"/>
          <p:cNvSpPr/>
          <p:nvPr/>
        </p:nvSpPr>
        <p:spPr>
          <a:xfrm>
            <a:off x="1617279" y="2665209"/>
            <a:ext cx="3594538" cy="614855"/>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rPr>
              <a:t>Un recours administratif</a:t>
            </a:r>
            <a:endParaRPr lang="fr-FR" sz="2000" b="1" dirty="0">
              <a:solidFill>
                <a:schemeClr val="tx1"/>
              </a:solidFill>
            </a:endParaRPr>
          </a:p>
        </p:txBody>
      </p:sp>
      <p:sp>
        <p:nvSpPr>
          <p:cNvPr id="8" name="Rectangle à coins arrondis 7"/>
          <p:cNvSpPr/>
          <p:nvPr/>
        </p:nvSpPr>
        <p:spPr>
          <a:xfrm>
            <a:off x="2819072" y="3702078"/>
            <a:ext cx="1190953" cy="5365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t>Je peux</a:t>
            </a:r>
            <a:endParaRPr lang="fr-FR" sz="2000" b="1" dirty="0"/>
          </a:p>
        </p:txBody>
      </p:sp>
      <p:sp>
        <p:nvSpPr>
          <p:cNvPr id="9" name="Rectangle à coins arrondis 8"/>
          <p:cNvSpPr/>
          <p:nvPr/>
        </p:nvSpPr>
        <p:spPr>
          <a:xfrm>
            <a:off x="7090277" y="3702077"/>
            <a:ext cx="3782315" cy="5803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t>Je sollicite le</a:t>
            </a:r>
          </a:p>
          <a:p>
            <a:pPr algn="ctr"/>
            <a:r>
              <a:rPr lang="fr-FR" sz="2000" b="1" dirty="0" smtClean="0"/>
              <a:t> tribunal administratif </a:t>
            </a:r>
            <a:endParaRPr lang="fr-FR" sz="2000" b="1" dirty="0"/>
          </a:p>
        </p:txBody>
      </p:sp>
      <p:sp>
        <p:nvSpPr>
          <p:cNvPr id="10" name="Rectangle à coins arrondis 9"/>
          <p:cNvSpPr/>
          <p:nvPr/>
        </p:nvSpPr>
        <p:spPr>
          <a:xfrm>
            <a:off x="1617279" y="4390436"/>
            <a:ext cx="3594538" cy="1603964"/>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Tx/>
              <a:buChar char="-"/>
            </a:pPr>
            <a:endParaRPr lang="fr-FR" b="1" dirty="0" smtClean="0">
              <a:solidFill>
                <a:schemeClr val="tx1"/>
              </a:solidFill>
            </a:endParaRPr>
          </a:p>
          <a:p>
            <a:pPr marL="342900" indent="-342900">
              <a:buFontTx/>
              <a:buChar char="-"/>
            </a:pPr>
            <a:r>
              <a:rPr lang="fr-FR" b="1" dirty="0" smtClean="0">
                <a:solidFill>
                  <a:schemeClr val="tx1"/>
                </a:solidFill>
              </a:rPr>
              <a:t>Faire </a:t>
            </a:r>
            <a:r>
              <a:rPr lang="fr-FR" b="1" dirty="0" smtClean="0">
                <a:solidFill>
                  <a:schemeClr val="tx1"/>
                </a:solidFill>
              </a:rPr>
              <a:t>une demande de recours gracieux auprès du DASEN</a:t>
            </a:r>
          </a:p>
          <a:p>
            <a:pPr marL="342900" indent="-342900">
              <a:buFontTx/>
              <a:buChar char="-"/>
            </a:pPr>
            <a:r>
              <a:rPr lang="fr-FR" b="1" dirty="0" smtClean="0">
                <a:solidFill>
                  <a:schemeClr val="tx1"/>
                </a:solidFill>
              </a:rPr>
              <a:t>faire </a:t>
            </a:r>
            <a:r>
              <a:rPr lang="fr-FR" b="1" dirty="0">
                <a:solidFill>
                  <a:schemeClr val="tx1"/>
                </a:solidFill>
              </a:rPr>
              <a:t>une demande de recours auprès du ministre de l’éducation nationale</a:t>
            </a:r>
          </a:p>
          <a:p>
            <a:pPr marL="342900" indent="-342900" algn="ctr">
              <a:buFontTx/>
              <a:buChar char="-"/>
            </a:pPr>
            <a:endParaRPr lang="fr-FR" sz="2000" b="1" dirty="0" smtClean="0">
              <a:solidFill>
                <a:schemeClr val="tx1"/>
              </a:solidFill>
            </a:endParaRPr>
          </a:p>
        </p:txBody>
      </p:sp>
      <p:sp>
        <p:nvSpPr>
          <p:cNvPr id="12" name="Rectangle avec coins arrondis en diagonale 11"/>
          <p:cNvSpPr/>
          <p:nvPr/>
        </p:nvSpPr>
        <p:spPr>
          <a:xfrm>
            <a:off x="5965371" y="4630057"/>
            <a:ext cx="5728385" cy="1725624"/>
          </a:xfrm>
          <a:prstGeom prst="round2DiagRect">
            <a:avLst/>
          </a:prstGeom>
          <a:solidFill>
            <a:srgbClr val="CC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rgbClr val="FF0000"/>
                </a:solidFill>
              </a:rPr>
              <a:t>Je peux me faire aider dans ma démarche de recours par un représentant du personnel élu en comité technique</a:t>
            </a:r>
            <a:r>
              <a:rPr lang="fr-FR" dirty="0" smtClean="0">
                <a:solidFill>
                  <a:srgbClr val="FF0000"/>
                </a:solidFill>
                <a:effectLst>
                  <a:outerShdw blurRad="38100" dist="38100" dir="2700000" algn="tl">
                    <a:srgbClr val="000000">
                      <a:alpha val="43137"/>
                    </a:srgbClr>
                  </a:outerShdw>
                </a:effectLst>
              </a:rPr>
              <a:t>, </a:t>
            </a:r>
            <a:r>
              <a:rPr lang="fr-FR" b="1" dirty="0" smtClean="0">
                <a:solidFill>
                  <a:srgbClr val="FF0000"/>
                </a:solidFill>
                <a:effectLst>
                  <a:outerShdw blurRad="38100" dist="38100" dir="2700000" algn="tl">
                    <a:srgbClr val="000000">
                      <a:alpha val="43137"/>
                    </a:srgbClr>
                  </a:outerShdw>
                </a:effectLst>
              </a:rPr>
              <a:t>si et seulement</a:t>
            </a:r>
            <a:r>
              <a:rPr lang="fr-FR" b="1" dirty="0" smtClean="0">
                <a:solidFill>
                  <a:srgbClr val="FF0000"/>
                </a:solidFill>
              </a:rPr>
              <a:t> </a:t>
            </a:r>
            <a:r>
              <a:rPr lang="fr-FR" b="1" dirty="0" smtClean="0">
                <a:solidFill>
                  <a:srgbClr val="FF0000"/>
                </a:solidFill>
                <a:effectLst>
                  <a:outerShdw blurRad="38100" dist="38100" dir="2700000" algn="tl">
                    <a:srgbClr val="000000">
                      <a:alpha val="43137"/>
                    </a:srgbClr>
                  </a:outerShdw>
                </a:effectLst>
              </a:rPr>
              <a:t>si</a:t>
            </a:r>
            <a:r>
              <a:rPr lang="fr-FR" dirty="0" smtClean="0">
                <a:solidFill>
                  <a:srgbClr val="FF0000"/>
                </a:solidFill>
              </a:rPr>
              <a:t> je n’ai pas obtenu de poste ou si j’ai obtenu un poste que je n’avais pas demandé</a:t>
            </a:r>
            <a:endParaRPr lang="fr-FR" dirty="0">
              <a:solidFill>
                <a:srgbClr val="FF0000"/>
              </a:solidFill>
            </a:endParaRPr>
          </a:p>
        </p:txBody>
      </p:sp>
      <p:cxnSp>
        <p:nvCxnSpPr>
          <p:cNvPr id="14" name="Connecteur droit avec flèche 13"/>
          <p:cNvCxnSpPr/>
          <p:nvPr/>
        </p:nvCxnSpPr>
        <p:spPr>
          <a:xfrm flipH="1">
            <a:off x="3614057" y="2262809"/>
            <a:ext cx="395968" cy="24816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3414548" y="3280063"/>
            <a:ext cx="0" cy="45653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8189708" y="2107304"/>
            <a:ext cx="373721" cy="31589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a:off x="8921967" y="3245542"/>
            <a:ext cx="0" cy="45653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1" name="Larme 20"/>
          <p:cNvSpPr/>
          <p:nvPr/>
        </p:nvSpPr>
        <p:spPr>
          <a:xfrm rot="20094785">
            <a:off x="5762171" y="4390436"/>
            <a:ext cx="625776" cy="638176"/>
          </a:xfrm>
          <a:prstGeom prst="teardrop">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dirty="0" smtClean="0">
                <a:solidFill>
                  <a:srgbClr val="FF0000"/>
                </a:solidFill>
              </a:rPr>
              <a:t>!</a:t>
            </a:r>
            <a:endParaRPr lang="fr-FR" sz="3600" dirty="0">
              <a:solidFill>
                <a:srgbClr val="FF0000"/>
              </a:solidFill>
            </a:endParaRPr>
          </a:p>
        </p:txBody>
      </p:sp>
    </p:spTree>
    <p:extLst>
      <p:ext uri="{BB962C8B-B14F-4D97-AF65-F5344CB8AC3E}">
        <p14:creationId xmlns:p14="http://schemas.microsoft.com/office/powerpoint/2010/main" val="2225327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56695" y="6222695"/>
            <a:ext cx="635305" cy="635305"/>
          </a:xfrm>
          <a:prstGeom prst="rect">
            <a:avLst/>
          </a:prstGeom>
        </p:spPr>
      </p:pic>
      <p:sp>
        <p:nvSpPr>
          <p:cNvPr id="3" name="Rectangle 2"/>
          <p:cNvSpPr/>
          <p:nvPr/>
        </p:nvSpPr>
        <p:spPr>
          <a:xfrm>
            <a:off x="248194" y="6355681"/>
            <a:ext cx="1854926" cy="369332"/>
          </a:xfrm>
          <a:prstGeom prst="rect">
            <a:avLst/>
          </a:prstGeom>
          <a:noFill/>
        </p:spPr>
        <p:txBody>
          <a:bodyPr wrap="square" lIns="91440" tIns="45720" rIns="91440" bIns="45720">
            <a:spAutoFit/>
          </a:bodyPr>
          <a:lstStyle/>
          <a:p>
            <a:pPr algn="ctr"/>
            <a:r>
              <a:rPr lang="fr-FR"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DSDEN90 </a:t>
            </a:r>
            <a:r>
              <a:rPr lang="fr-FR"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t>
            </a:r>
            <a:r>
              <a:rPr lang="fr-FR"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DRH</a:t>
            </a:r>
            <a:endParaRPr lang="fr-FR"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4" name="Rectangle 3"/>
          <p:cNvSpPr/>
          <p:nvPr/>
        </p:nvSpPr>
        <p:spPr>
          <a:xfrm>
            <a:off x="583895" y="532607"/>
            <a:ext cx="10972800" cy="923330"/>
          </a:xfrm>
          <a:prstGeom prst="rect">
            <a:avLst/>
          </a:prstGeom>
          <a:noFill/>
        </p:spPr>
        <p:txBody>
          <a:bodyPr wrap="square" lIns="91440" tIns="45720" rIns="91440" bIns="45720">
            <a:spAutoFit/>
          </a:bodyPr>
          <a:lstStyle/>
          <a:p>
            <a:pPr algn="ctr"/>
            <a:r>
              <a:rPr lang="fr-FR"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Des transformations importantes</a:t>
            </a:r>
            <a:endParaRPr lang="fr-FR"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ZoneTexte 4"/>
          <p:cNvSpPr txBox="1"/>
          <p:nvPr/>
        </p:nvSpPr>
        <p:spPr>
          <a:xfrm>
            <a:off x="1402557" y="2131156"/>
            <a:ext cx="9836331" cy="3416320"/>
          </a:xfrm>
          <a:prstGeom prst="rect">
            <a:avLst/>
          </a:prstGeom>
          <a:noFill/>
        </p:spPr>
        <p:txBody>
          <a:bodyPr wrap="square" rtlCol="0">
            <a:spAutoFit/>
          </a:bodyPr>
          <a:lstStyle/>
          <a:p>
            <a:pPr marL="285750" indent="-285750">
              <a:buFont typeface="Arial" panose="020B0604020202020204" pitchFamily="34" charset="0"/>
              <a:buChar char="•"/>
            </a:pPr>
            <a:r>
              <a:rPr lang="fr-FR" sz="2400" dirty="0" smtClean="0"/>
              <a:t>Induites par la loi de transformation de la fonction publique du 6 août </a:t>
            </a:r>
            <a:r>
              <a:rPr lang="fr-FR" sz="2400" dirty="0" smtClean="0"/>
              <a:t>2019</a:t>
            </a:r>
          </a:p>
          <a:p>
            <a:pPr marL="285750" indent="-285750">
              <a:buFont typeface="Arial" panose="020B0604020202020204" pitchFamily="34" charset="0"/>
              <a:buChar char="•"/>
            </a:pPr>
            <a:r>
              <a:rPr lang="fr-FR" sz="2400" dirty="0" smtClean="0"/>
              <a:t> précisées </a:t>
            </a:r>
            <a:r>
              <a:rPr lang="fr-FR" sz="2400" dirty="0" smtClean="0"/>
              <a:t>dans les lignes directrices de gestion ministérielles et académiques (LDG – </a:t>
            </a:r>
            <a:r>
              <a:rPr lang="fr-FR" sz="2400" dirty="0" smtClean="0"/>
              <a:t>LDGA) </a:t>
            </a:r>
            <a:r>
              <a:rPr lang="fr-FR" sz="2400" dirty="0" smtClean="0"/>
              <a:t>qui </a:t>
            </a:r>
            <a:r>
              <a:rPr lang="fr-FR" sz="2400" dirty="0"/>
              <a:t>fixent dorénavant les orientations générales relatives aux mutations et aux mobilités dans la fonction publique de l'État</a:t>
            </a:r>
            <a:r>
              <a:rPr lang="fr-FR" sz="2400" dirty="0" smtClean="0"/>
              <a:t>.</a:t>
            </a:r>
          </a:p>
          <a:p>
            <a:r>
              <a:rPr lang="fr-FR" sz="2400" dirty="0"/>
              <a:t/>
            </a:r>
            <a:br>
              <a:rPr lang="fr-FR" sz="2400" dirty="0"/>
            </a:br>
            <a:r>
              <a:rPr lang="fr-FR" sz="2400" dirty="0"/>
              <a:t>L'action des commissions administratives paritaires, composées de représentants de l'administration et du personnel, est recentrée sur l'examen des décisions individuelles défavorables aux agents (refus de titularisation ou de formation ou de temps partiel, discipline, etc.).</a:t>
            </a:r>
            <a:endParaRPr lang="fr-FR" sz="2400" dirty="0" smtClean="0"/>
          </a:p>
        </p:txBody>
      </p:sp>
    </p:spTree>
    <p:extLst>
      <p:ext uri="{BB962C8B-B14F-4D97-AF65-F5344CB8AC3E}">
        <p14:creationId xmlns:p14="http://schemas.microsoft.com/office/powerpoint/2010/main" val="211479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56695" y="6222695"/>
            <a:ext cx="635305" cy="635305"/>
          </a:xfrm>
          <a:prstGeom prst="rect">
            <a:avLst/>
          </a:prstGeom>
        </p:spPr>
      </p:pic>
      <p:sp>
        <p:nvSpPr>
          <p:cNvPr id="18" name="Rectangle 17"/>
          <p:cNvSpPr/>
          <p:nvPr/>
        </p:nvSpPr>
        <p:spPr>
          <a:xfrm>
            <a:off x="248194" y="6355681"/>
            <a:ext cx="1854926" cy="369332"/>
          </a:xfrm>
          <a:prstGeom prst="rect">
            <a:avLst/>
          </a:prstGeom>
          <a:noFill/>
        </p:spPr>
        <p:txBody>
          <a:bodyPr wrap="square" lIns="91440" tIns="45720" rIns="91440" bIns="45720">
            <a:spAutoFit/>
          </a:bodyPr>
          <a:lstStyle/>
          <a:p>
            <a:pPr algn="ctr"/>
            <a:r>
              <a:rPr lang="fr-FR"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DSDEN90 - DRH</a:t>
            </a:r>
            <a:endParaRPr lang="fr-FR"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19" name="Rectangle 18"/>
          <p:cNvSpPr/>
          <p:nvPr/>
        </p:nvSpPr>
        <p:spPr>
          <a:xfrm>
            <a:off x="583895" y="313077"/>
            <a:ext cx="10972800" cy="1754326"/>
          </a:xfrm>
          <a:prstGeom prst="rect">
            <a:avLst/>
          </a:prstGeom>
          <a:noFill/>
        </p:spPr>
        <p:txBody>
          <a:bodyPr wrap="square" lIns="91440" tIns="45720" rIns="91440" bIns="45720">
            <a:spAutoFit/>
          </a:bodyPr>
          <a:lstStyle/>
          <a:p>
            <a:pPr algn="ctr"/>
            <a:r>
              <a:rPr lang="fr-FR"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Modification des compétences de la CAPD</a:t>
            </a:r>
            <a:endParaRPr lang="fr-FR"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6" name="ZoneTexte 5"/>
          <p:cNvSpPr txBox="1"/>
          <p:nvPr/>
        </p:nvSpPr>
        <p:spPr>
          <a:xfrm>
            <a:off x="1711771" y="2113878"/>
            <a:ext cx="9448919" cy="4285917"/>
          </a:xfrm>
          <a:prstGeom prst="rect">
            <a:avLst/>
          </a:prstGeom>
          <a:noFill/>
        </p:spPr>
        <p:txBody>
          <a:bodyPr wrap="square" rtlCol="0">
            <a:spAutoFit/>
          </a:bodyPr>
          <a:lstStyle/>
          <a:p>
            <a:r>
              <a:rPr lang="fr-FR" sz="2800" b="1" dirty="0" smtClean="0">
                <a:solidFill>
                  <a:srgbClr val="0070C0"/>
                </a:solidFill>
                <a:effectLst>
                  <a:outerShdw blurRad="38100" dist="38100" dir="2700000" algn="tl">
                    <a:srgbClr val="000000">
                      <a:alpha val="43137"/>
                    </a:srgbClr>
                  </a:outerShdw>
                </a:effectLst>
              </a:rPr>
              <a:t>Les représentants du personnel en CAPD ne peuvent plus :</a:t>
            </a:r>
          </a:p>
          <a:p>
            <a:endParaRPr lang="fr-FR" sz="2000" b="1" dirty="0" smtClean="0">
              <a:solidFill>
                <a:srgbClr val="0070C0"/>
              </a:solidFill>
              <a:effectLst>
                <a:outerShdw blurRad="38100" dist="38100" dir="2700000" algn="tl">
                  <a:srgbClr val="000000">
                    <a:alpha val="43137"/>
                  </a:srgbClr>
                </a:outerShdw>
              </a:effectLst>
            </a:endParaRPr>
          </a:p>
          <a:p>
            <a:pPr marL="285750" indent="-285750">
              <a:lnSpc>
                <a:spcPct val="114000"/>
              </a:lnSpc>
              <a:spcAft>
                <a:spcPts val="600"/>
              </a:spcAft>
              <a:buFontTx/>
              <a:buChar char="-"/>
            </a:pPr>
            <a:r>
              <a:rPr lang="fr-FR" sz="2400" dirty="0" smtClean="0"/>
              <a:t>Intervenir pour vous auprès de l’administration concernant votre barème, vos vœux, vos intérêts pour le mouvement, et en matière de mobilité en général</a:t>
            </a:r>
          </a:p>
          <a:p>
            <a:pPr marL="285750" indent="-285750">
              <a:lnSpc>
                <a:spcPct val="114000"/>
              </a:lnSpc>
              <a:spcAft>
                <a:spcPts val="600"/>
              </a:spcAft>
              <a:buFontTx/>
              <a:buChar char="-"/>
            </a:pPr>
            <a:r>
              <a:rPr lang="fr-FR" sz="2400" dirty="0" smtClean="0"/>
              <a:t>Être </a:t>
            </a:r>
            <a:r>
              <a:rPr lang="fr-FR" sz="2400" dirty="0" smtClean="0"/>
              <a:t>destinataires des listes de candidats au mouvement, des barèmes de ceux-ci, des vœux ; </a:t>
            </a:r>
          </a:p>
          <a:p>
            <a:pPr marL="285750" indent="-285750">
              <a:lnSpc>
                <a:spcPct val="114000"/>
              </a:lnSpc>
              <a:spcAft>
                <a:spcPts val="600"/>
              </a:spcAft>
              <a:buFontTx/>
              <a:buChar char="-"/>
            </a:pPr>
            <a:r>
              <a:rPr lang="fr-FR" sz="2400" dirty="0" smtClean="0"/>
              <a:t>Travailler avec l’administration en groupe de travail sur ces listes,  sur la note de service, sur les classements, sur les affectations</a:t>
            </a:r>
            <a:r>
              <a:rPr lang="fr-FR" sz="2400" dirty="0" smtClean="0"/>
              <a:t>…</a:t>
            </a:r>
          </a:p>
          <a:p>
            <a:pPr marL="285750" indent="-285750">
              <a:buFontTx/>
              <a:buChar char="-"/>
            </a:pPr>
            <a:endParaRPr lang="fr-FR" dirty="0" smtClean="0"/>
          </a:p>
        </p:txBody>
      </p:sp>
    </p:spTree>
    <p:extLst>
      <p:ext uri="{BB962C8B-B14F-4D97-AF65-F5344CB8AC3E}">
        <p14:creationId xmlns:p14="http://schemas.microsoft.com/office/powerpoint/2010/main" val="2328237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56695" y="6222695"/>
            <a:ext cx="635305" cy="635305"/>
          </a:xfrm>
          <a:prstGeom prst="rect">
            <a:avLst/>
          </a:prstGeom>
        </p:spPr>
      </p:pic>
      <p:sp>
        <p:nvSpPr>
          <p:cNvPr id="3" name="Rectangle 2"/>
          <p:cNvSpPr/>
          <p:nvPr/>
        </p:nvSpPr>
        <p:spPr>
          <a:xfrm>
            <a:off x="248194" y="6355681"/>
            <a:ext cx="1854926" cy="369332"/>
          </a:xfrm>
          <a:prstGeom prst="rect">
            <a:avLst/>
          </a:prstGeom>
          <a:noFill/>
        </p:spPr>
        <p:txBody>
          <a:bodyPr wrap="square" lIns="91440" tIns="45720" rIns="91440" bIns="45720">
            <a:spAutoFit/>
          </a:bodyPr>
          <a:lstStyle/>
          <a:p>
            <a:pPr algn="ctr"/>
            <a:r>
              <a:rPr lang="fr-FR"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DSDEN90 </a:t>
            </a:r>
            <a:r>
              <a:rPr lang="fr-FR"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t>
            </a:r>
            <a:r>
              <a:rPr lang="fr-FR"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DRH</a:t>
            </a:r>
            <a:endParaRPr lang="fr-FR"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7" name="ZoneTexte 6"/>
          <p:cNvSpPr txBox="1"/>
          <p:nvPr/>
        </p:nvSpPr>
        <p:spPr>
          <a:xfrm>
            <a:off x="1240617" y="1969014"/>
            <a:ext cx="9659356" cy="4101251"/>
          </a:xfrm>
          <a:prstGeom prst="rect">
            <a:avLst/>
          </a:prstGeom>
          <a:noFill/>
        </p:spPr>
        <p:txBody>
          <a:bodyPr wrap="square" rtlCol="0">
            <a:spAutoFit/>
          </a:bodyPr>
          <a:lstStyle/>
          <a:p>
            <a:pPr lvl="0"/>
            <a:r>
              <a:rPr lang="fr-FR" sz="3200" b="1" dirty="0">
                <a:solidFill>
                  <a:srgbClr val="0070C0"/>
                </a:solidFill>
                <a:effectLst>
                  <a:outerShdw blurRad="38100" dist="38100" dir="2700000" algn="tl">
                    <a:srgbClr val="000000">
                      <a:alpha val="43137"/>
                    </a:srgbClr>
                  </a:outerShdw>
                </a:effectLst>
              </a:rPr>
              <a:t>Les </a:t>
            </a:r>
            <a:r>
              <a:rPr lang="fr-FR" sz="3200" b="1" dirty="0">
                <a:solidFill>
                  <a:schemeClr val="accent1">
                    <a:lumMod val="75000"/>
                  </a:schemeClr>
                </a:solidFill>
                <a:effectLst>
                  <a:outerShdw blurRad="38100" dist="38100" dir="2700000" algn="tl">
                    <a:srgbClr val="000000">
                      <a:alpha val="43137"/>
                    </a:srgbClr>
                  </a:outerShdw>
                </a:effectLst>
              </a:rPr>
              <a:t>représentants</a:t>
            </a:r>
            <a:r>
              <a:rPr lang="fr-FR" sz="3200" b="1" dirty="0">
                <a:solidFill>
                  <a:srgbClr val="0070C0"/>
                </a:solidFill>
                <a:effectLst>
                  <a:outerShdw blurRad="38100" dist="38100" dir="2700000" algn="tl">
                    <a:srgbClr val="000000">
                      <a:alpha val="43137"/>
                    </a:srgbClr>
                  </a:outerShdw>
                </a:effectLst>
              </a:rPr>
              <a:t> du personnel en CAPD peuvent toujours </a:t>
            </a:r>
            <a:r>
              <a:rPr lang="fr-FR" sz="3200" b="1" dirty="0">
                <a:solidFill>
                  <a:schemeClr val="accent1">
                    <a:lumMod val="75000"/>
                  </a:schemeClr>
                </a:solidFill>
              </a:rPr>
              <a:t>si vous les sollicitez </a:t>
            </a:r>
            <a:r>
              <a:rPr lang="fr-FR" sz="3200" b="1" dirty="0" smtClean="0">
                <a:solidFill>
                  <a:srgbClr val="0070C0"/>
                </a:solidFill>
                <a:effectLst>
                  <a:outerShdw blurRad="38100" dist="38100" dir="2700000" algn="tl">
                    <a:srgbClr val="000000">
                      <a:alpha val="43137"/>
                    </a:srgbClr>
                  </a:outerShdw>
                </a:effectLst>
              </a:rPr>
              <a:t>:</a:t>
            </a:r>
            <a:endParaRPr lang="fr-FR" sz="3200" b="1" dirty="0">
              <a:solidFill>
                <a:srgbClr val="0070C0"/>
              </a:solidFill>
              <a:effectLst>
                <a:outerShdw blurRad="38100" dist="38100" dir="2700000" algn="tl">
                  <a:srgbClr val="000000">
                    <a:alpha val="43137"/>
                  </a:srgbClr>
                </a:outerShdw>
              </a:effectLst>
            </a:endParaRPr>
          </a:p>
          <a:p>
            <a:pPr marL="285750" lvl="0" indent="-285750">
              <a:lnSpc>
                <a:spcPct val="114000"/>
              </a:lnSpc>
              <a:buFont typeface="Calibri" panose="020F0502020204030204" pitchFamily="34" charset="0"/>
              <a:buChar char="₋"/>
            </a:pPr>
            <a:r>
              <a:rPr lang="fr-FR" sz="2400" dirty="0"/>
              <a:t>Vous apporter des conseils </a:t>
            </a:r>
            <a:r>
              <a:rPr lang="fr-FR" sz="2400" dirty="0" smtClean="0"/>
              <a:t>sur</a:t>
            </a:r>
          </a:p>
          <a:p>
            <a:pPr marL="742950" lvl="1" indent="-285750">
              <a:lnSpc>
                <a:spcPct val="114000"/>
              </a:lnSpc>
              <a:buFont typeface="Calibri" panose="020F0502020204030204" pitchFamily="34" charset="0"/>
              <a:buChar char="₋"/>
            </a:pPr>
            <a:r>
              <a:rPr lang="fr-FR" sz="2400" dirty="0" smtClean="0"/>
              <a:t>la </a:t>
            </a:r>
            <a:r>
              <a:rPr lang="fr-FR" sz="2400" dirty="0"/>
              <a:t>compréhension des éléments de calcul de votre </a:t>
            </a:r>
            <a:r>
              <a:rPr lang="fr-FR" sz="2400" dirty="0" smtClean="0"/>
              <a:t>barème</a:t>
            </a:r>
          </a:p>
          <a:p>
            <a:pPr marL="742950" lvl="1" indent="-285750">
              <a:lnSpc>
                <a:spcPct val="114000"/>
              </a:lnSpc>
              <a:spcAft>
                <a:spcPts val="600"/>
              </a:spcAft>
              <a:buFont typeface="Calibri" panose="020F0502020204030204" pitchFamily="34" charset="0"/>
              <a:buChar char="₋"/>
            </a:pPr>
            <a:r>
              <a:rPr lang="fr-FR" sz="2400" dirty="0" smtClean="0"/>
              <a:t>la </a:t>
            </a:r>
            <a:r>
              <a:rPr lang="fr-FR" sz="2400" dirty="0"/>
              <a:t>stratégie de formulation des </a:t>
            </a:r>
            <a:r>
              <a:rPr lang="fr-FR" sz="2400" dirty="0" smtClean="0"/>
              <a:t>vœux</a:t>
            </a:r>
            <a:endParaRPr lang="fr-FR" sz="2400" dirty="0"/>
          </a:p>
          <a:p>
            <a:pPr marL="285750" lvl="0" indent="-285750">
              <a:lnSpc>
                <a:spcPct val="114000"/>
              </a:lnSpc>
              <a:buFont typeface="Calibri" panose="020F0502020204030204" pitchFamily="34" charset="0"/>
              <a:buChar char="₋"/>
            </a:pPr>
            <a:r>
              <a:rPr lang="fr-FR" sz="2400" dirty="0"/>
              <a:t>Vous accompagner pour faire valoir vos arguments en cas de recours </a:t>
            </a:r>
            <a:r>
              <a:rPr lang="fr-FR" sz="2400" dirty="0" smtClean="0"/>
              <a:t>contre :</a:t>
            </a:r>
          </a:p>
          <a:p>
            <a:pPr marL="742950" lvl="1" indent="-285750">
              <a:lnSpc>
                <a:spcPct val="114000"/>
              </a:lnSpc>
              <a:buFont typeface="Calibri" panose="020F0502020204030204" pitchFamily="34" charset="0"/>
              <a:buChar char="₋"/>
            </a:pPr>
            <a:r>
              <a:rPr lang="fr-FR" sz="2400" dirty="0" smtClean="0"/>
              <a:t>une </a:t>
            </a:r>
            <a:r>
              <a:rPr lang="fr-FR" sz="2400" dirty="0"/>
              <a:t>décision de mobilité non conforme à vos </a:t>
            </a:r>
            <a:r>
              <a:rPr lang="fr-FR" sz="2400" dirty="0" smtClean="0"/>
              <a:t>vœux</a:t>
            </a:r>
          </a:p>
          <a:p>
            <a:pPr marL="742950" lvl="1" indent="-285750">
              <a:lnSpc>
                <a:spcPct val="114000"/>
              </a:lnSpc>
              <a:spcAft>
                <a:spcPts val="600"/>
              </a:spcAft>
              <a:buFont typeface="Calibri" panose="020F0502020204030204" pitchFamily="34" charset="0"/>
              <a:buChar char="₋"/>
            </a:pPr>
            <a:r>
              <a:rPr lang="fr-FR" sz="2400" dirty="0" smtClean="0"/>
              <a:t>une absence de mobilité.</a:t>
            </a:r>
            <a:endParaRPr lang="fr-FR" sz="2400" dirty="0"/>
          </a:p>
        </p:txBody>
      </p:sp>
      <p:sp>
        <p:nvSpPr>
          <p:cNvPr id="9" name="Rectangle 8"/>
          <p:cNvSpPr/>
          <p:nvPr/>
        </p:nvSpPr>
        <p:spPr>
          <a:xfrm>
            <a:off x="583895" y="313077"/>
            <a:ext cx="10972800" cy="1754326"/>
          </a:xfrm>
          <a:prstGeom prst="rect">
            <a:avLst/>
          </a:prstGeom>
          <a:noFill/>
        </p:spPr>
        <p:txBody>
          <a:bodyPr wrap="square" lIns="91440" tIns="45720" rIns="91440" bIns="45720">
            <a:spAutoFit/>
          </a:bodyPr>
          <a:lstStyle/>
          <a:p>
            <a:pPr algn="ctr"/>
            <a:r>
              <a:rPr lang="fr-FR"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Modification des compétences de la CAPD</a:t>
            </a:r>
            <a:endParaRPr lang="fr-FR"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255709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83895" y="532607"/>
            <a:ext cx="10972800" cy="1754326"/>
          </a:xfrm>
          <a:prstGeom prst="rect">
            <a:avLst/>
          </a:prstGeom>
          <a:noFill/>
        </p:spPr>
        <p:txBody>
          <a:bodyPr wrap="square" lIns="91440" tIns="45720" rIns="91440" bIns="45720">
            <a:spAutoFit/>
          </a:bodyPr>
          <a:lstStyle/>
          <a:p>
            <a:pPr algn="ctr"/>
            <a:r>
              <a:rPr lang="fr-FR"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Une procédure simple : </a:t>
            </a:r>
          </a:p>
          <a:p>
            <a:pPr algn="ctr"/>
            <a:r>
              <a:rPr lang="fr-FR"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2 </a:t>
            </a:r>
            <a:r>
              <a:rPr lang="fr-FR"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phases – 1 seule </a:t>
            </a:r>
            <a:r>
              <a:rPr lang="fr-FR"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saisie de vœux</a:t>
            </a:r>
            <a:endParaRPr lang="fr-FR"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Flèche droite 4"/>
          <p:cNvSpPr/>
          <p:nvPr/>
        </p:nvSpPr>
        <p:spPr>
          <a:xfrm>
            <a:off x="583895" y="2693655"/>
            <a:ext cx="705394" cy="3526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1511357" y="2620653"/>
            <a:ext cx="9927981" cy="738664"/>
          </a:xfrm>
          <a:prstGeom prst="rect">
            <a:avLst/>
          </a:prstGeom>
          <a:noFill/>
        </p:spPr>
        <p:txBody>
          <a:bodyPr wrap="square" rtlCol="0">
            <a:spAutoFit/>
          </a:bodyPr>
          <a:lstStyle/>
          <a:p>
            <a:r>
              <a:rPr lang="fr-FR" sz="2400" dirty="0" smtClean="0"/>
              <a:t>Une phase principale automatisée pour environ 95 % des affectations</a:t>
            </a:r>
          </a:p>
          <a:p>
            <a:endParaRPr lang="fr-FR" dirty="0"/>
          </a:p>
        </p:txBody>
      </p:sp>
      <p:sp>
        <p:nvSpPr>
          <p:cNvPr id="7" name="Flèche droite 6"/>
          <p:cNvSpPr/>
          <p:nvPr/>
        </p:nvSpPr>
        <p:spPr>
          <a:xfrm>
            <a:off x="583895" y="3467942"/>
            <a:ext cx="705394" cy="3526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511356" y="3311329"/>
            <a:ext cx="9927981" cy="1107996"/>
          </a:xfrm>
          <a:prstGeom prst="rect">
            <a:avLst/>
          </a:prstGeom>
          <a:noFill/>
        </p:spPr>
        <p:txBody>
          <a:bodyPr wrap="square" rtlCol="0">
            <a:spAutoFit/>
          </a:bodyPr>
          <a:lstStyle/>
          <a:p>
            <a:r>
              <a:rPr lang="fr-FR" sz="2400" dirty="0" smtClean="0"/>
              <a:t>Une phase complémentaire manuelle fin juin pour gérer </a:t>
            </a:r>
            <a:r>
              <a:rPr lang="fr-FR" sz="2400" dirty="0" smtClean="0"/>
              <a:t>quelques situations spécifiques, </a:t>
            </a:r>
            <a:r>
              <a:rPr lang="fr-FR" sz="2400" dirty="0" smtClean="0"/>
              <a:t>les éventuels sans poste, les ineat/exeat, les </a:t>
            </a:r>
            <a:r>
              <a:rPr lang="fr-FR" sz="2400" dirty="0" smtClean="0"/>
              <a:t>stagiaires.</a:t>
            </a:r>
            <a:endParaRPr lang="fr-FR" sz="2400" dirty="0" smtClean="0"/>
          </a:p>
          <a:p>
            <a:endParaRPr lang="fr-FR" dirty="0"/>
          </a:p>
        </p:txBody>
      </p:sp>
      <p:sp>
        <p:nvSpPr>
          <p:cNvPr id="10" name="ZoneTexte 9"/>
          <p:cNvSpPr txBox="1"/>
          <p:nvPr/>
        </p:nvSpPr>
        <p:spPr>
          <a:xfrm>
            <a:off x="1289289" y="4556505"/>
            <a:ext cx="9595829" cy="830997"/>
          </a:xfrm>
          <a:prstGeom prst="rect">
            <a:avLst/>
          </a:prstGeom>
          <a:noFill/>
        </p:spPr>
        <p:txBody>
          <a:bodyPr wrap="square" rtlCol="0">
            <a:spAutoFit/>
          </a:bodyPr>
          <a:lstStyle/>
          <a:p>
            <a:r>
              <a:rPr lang="fr-FR" sz="2400" dirty="0" smtClean="0">
                <a:solidFill>
                  <a:srgbClr val="0070C0"/>
                </a:solidFill>
                <a:effectLst>
                  <a:outerShdw blurRad="38100" dist="38100" dir="2700000" algn="tl">
                    <a:srgbClr val="000000">
                      <a:alpha val="43137"/>
                    </a:srgbClr>
                  </a:outerShdw>
                </a:effectLst>
              </a:rPr>
              <a:t>Il n’y a plus de phase « spéciale », il n’y a plus de phase d’ajustement. Il n’y a qu’une seule saisie de vœux servant, </a:t>
            </a:r>
            <a:r>
              <a:rPr lang="fr-FR" sz="2400" dirty="0" smtClean="0">
                <a:solidFill>
                  <a:srgbClr val="0070C0"/>
                </a:solidFill>
                <a:effectLst>
                  <a:outerShdw blurRad="38100" dist="38100" dir="2700000" algn="tl">
                    <a:srgbClr val="000000">
                      <a:alpha val="43137"/>
                    </a:srgbClr>
                  </a:outerShdw>
                </a:effectLst>
              </a:rPr>
              <a:t>si besoin</a:t>
            </a:r>
            <a:r>
              <a:rPr lang="fr-FR" sz="2400" dirty="0" smtClean="0">
                <a:solidFill>
                  <a:srgbClr val="0070C0"/>
                </a:solidFill>
                <a:effectLst>
                  <a:outerShdw blurRad="38100" dist="38100" dir="2700000" algn="tl">
                    <a:srgbClr val="000000">
                      <a:alpha val="43137"/>
                    </a:srgbClr>
                  </a:outerShdw>
                </a:effectLst>
              </a:rPr>
              <a:t>, </a:t>
            </a:r>
            <a:r>
              <a:rPr lang="fr-FR" sz="2400" dirty="0" smtClean="0">
                <a:solidFill>
                  <a:srgbClr val="0070C0"/>
                </a:solidFill>
                <a:effectLst>
                  <a:outerShdw blurRad="38100" dist="38100" dir="2700000" algn="tl">
                    <a:srgbClr val="000000">
                      <a:alpha val="43137"/>
                    </a:srgbClr>
                  </a:outerShdw>
                </a:effectLst>
              </a:rPr>
              <a:t>pour les 2 phases</a:t>
            </a:r>
            <a:r>
              <a:rPr lang="fr-FR" sz="2400" dirty="0" smtClean="0">
                <a:solidFill>
                  <a:srgbClr val="0070C0"/>
                </a:solidFill>
                <a:effectLst>
                  <a:outerShdw blurRad="38100" dist="38100" dir="2700000" algn="tl">
                    <a:srgbClr val="000000">
                      <a:alpha val="43137"/>
                    </a:srgbClr>
                  </a:outerShdw>
                </a:effectLst>
              </a:rPr>
              <a:t>.</a:t>
            </a:r>
          </a:p>
        </p:txBody>
      </p:sp>
      <p:pic>
        <p:nvPicPr>
          <p:cNvPr id="9" name="Imag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56695" y="6222695"/>
            <a:ext cx="635305" cy="635305"/>
          </a:xfrm>
          <a:prstGeom prst="rect">
            <a:avLst/>
          </a:prstGeom>
        </p:spPr>
      </p:pic>
      <p:sp>
        <p:nvSpPr>
          <p:cNvPr id="11" name="Rectangle 10"/>
          <p:cNvSpPr/>
          <p:nvPr/>
        </p:nvSpPr>
        <p:spPr>
          <a:xfrm>
            <a:off x="248194" y="6355681"/>
            <a:ext cx="1854926" cy="369332"/>
          </a:xfrm>
          <a:prstGeom prst="rect">
            <a:avLst/>
          </a:prstGeom>
          <a:noFill/>
        </p:spPr>
        <p:txBody>
          <a:bodyPr wrap="square" lIns="91440" tIns="45720" rIns="91440" bIns="45720">
            <a:spAutoFit/>
          </a:bodyPr>
          <a:lstStyle/>
          <a:p>
            <a:pPr algn="ctr"/>
            <a:r>
              <a:rPr lang="fr-FR"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DSDEN90 - DRH</a:t>
            </a:r>
            <a:endParaRPr lang="fr-FR"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8055832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3895" y="532607"/>
            <a:ext cx="10972800" cy="923330"/>
          </a:xfrm>
          <a:prstGeom prst="rect">
            <a:avLst/>
          </a:prstGeom>
          <a:noFill/>
        </p:spPr>
        <p:txBody>
          <a:bodyPr wrap="square" lIns="91440" tIns="45720" rIns="91440" bIns="45720">
            <a:spAutoFit/>
          </a:bodyPr>
          <a:lstStyle/>
          <a:p>
            <a:pPr algn="ctr"/>
            <a:r>
              <a:rPr lang="fr-FR"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Les différents types de postes</a:t>
            </a:r>
            <a:endParaRPr lang="fr-FR"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56695" y="6222695"/>
            <a:ext cx="635305" cy="635305"/>
          </a:xfrm>
          <a:prstGeom prst="rect">
            <a:avLst/>
          </a:prstGeom>
        </p:spPr>
      </p:pic>
      <p:sp>
        <p:nvSpPr>
          <p:cNvPr id="6" name="Rectangle 5"/>
          <p:cNvSpPr/>
          <p:nvPr/>
        </p:nvSpPr>
        <p:spPr>
          <a:xfrm>
            <a:off x="248194" y="6355681"/>
            <a:ext cx="1854926" cy="369332"/>
          </a:xfrm>
          <a:prstGeom prst="rect">
            <a:avLst/>
          </a:prstGeom>
          <a:noFill/>
        </p:spPr>
        <p:txBody>
          <a:bodyPr wrap="square" lIns="91440" tIns="45720" rIns="91440" bIns="45720">
            <a:spAutoFit/>
          </a:bodyPr>
          <a:lstStyle/>
          <a:p>
            <a:pPr algn="ctr"/>
            <a:r>
              <a:rPr lang="fr-FR"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DSDEN90 - DRH</a:t>
            </a:r>
            <a:endParaRPr lang="fr-FR"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7" name="Rectangle avec coins arrondis en diagonale 6"/>
          <p:cNvSpPr/>
          <p:nvPr/>
        </p:nvSpPr>
        <p:spPr>
          <a:xfrm>
            <a:off x="484908" y="1870363"/>
            <a:ext cx="3602183" cy="1205346"/>
          </a:xfrm>
          <a:prstGeom prst="round2DiagRect">
            <a:avLst/>
          </a:prstGeom>
          <a:noFill/>
          <a:ln w="63500">
            <a:solidFill>
              <a:srgbClr val="CC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rgbClr val="92D050"/>
                </a:solidFill>
                <a:effectLst>
                  <a:outerShdw blurRad="38100" dist="38100" dir="2700000" algn="tl">
                    <a:srgbClr val="000000">
                      <a:alpha val="43137"/>
                    </a:srgbClr>
                  </a:outerShdw>
                </a:effectLst>
              </a:rPr>
              <a:t>Adjoint école</a:t>
            </a:r>
            <a:endParaRPr lang="fr-FR" sz="1200" b="1" dirty="0" smtClean="0">
              <a:solidFill>
                <a:srgbClr val="92D050"/>
              </a:solidFill>
              <a:effectLst>
                <a:outerShdw blurRad="38100" dist="38100" dir="2700000" algn="tl">
                  <a:srgbClr val="000000">
                    <a:alpha val="43137"/>
                  </a:srgbClr>
                </a:outerShdw>
              </a:effectLst>
            </a:endParaRPr>
          </a:p>
          <a:p>
            <a:pPr algn="ctr"/>
            <a:endParaRPr lang="fr-FR" sz="1200" b="1" dirty="0">
              <a:solidFill>
                <a:srgbClr val="92D050"/>
              </a:solidFill>
              <a:effectLst>
                <a:outerShdw blurRad="38100" dist="38100" dir="2700000" algn="tl">
                  <a:srgbClr val="000000">
                    <a:alpha val="43137"/>
                  </a:srgbClr>
                </a:outerShdw>
              </a:effectLst>
            </a:endParaRPr>
          </a:p>
          <a:p>
            <a:pPr algn="ctr"/>
            <a:r>
              <a:rPr lang="fr-FR" sz="1600" dirty="0" smtClean="0">
                <a:solidFill>
                  <a:schemeClr val="tx1"/>
                </a:solidFill>
              </a:rPr>
              <a:t>Poste entier implanté dans une école précise – Une classe en responsabilité</a:t>
            </a:r>
            <a:endParaRPr lang="fr-FR" sz="1600" dirty="0">
              <a:solidFill>
                <a:schemeClr val="tx1"/>
              </a:solidFill>
            </a:endParaRPr>
          </a:p>
        </p:txBody>
      </p:sp>
      <p:sp>
        <p:nvSpPr>
          <p:cNvPr id="10" name="Rectangle avec coins arrondis en diagonale 9"/>
          <p:cNvSpPr/>
          <p:nvPr/>
        </p:nvSpPr>
        <p:spPr>
          <a:xfrm>
            <a:off x="484908" y="3565161"/>
            <a:ext cx="3602183" cy="1893529"/>
          </a:xfrm>
          <a:prstGeom prst="round2DiagRect">
            <a:avLst/>
          </a:prstGeom>
          <a:noFill/>
          <a:ln w="63500">
            <a:solidFill>
              <a:srgbClr val="CC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rgbClr val="92D050"/>
                </a:solidFill>
                <a:effectLst>
                  <a:outerShdw blurRad="38100" dist="38100" dir="2700000" algn="tl">
                    <a:srgbClr val="000000">
                      <a:alpha val="43137"/>
                    </a:srgbClr>
                  </a:outerShdw>
                </a:effectLst>
              </a:rPr>
              <a:t>Adjoint de secteur</a:t>
            </a:r>
            <a:endParaRPr lang="fr-FR" sz="1200" b="1" dirty="0" smtClean="0">
              <a:solidFill>
                <a:srgbClr val="92D050"/>
              </a:solidFill>
              <a:effectLst>
                <a:outerShdw blurRad="38100" dist="38100" dir="2700000" algn="tl">
                  <a:srgbClr val="000000">
                    <a:alpha val="43137"/>
                  </a:srgbClr>
                </a:outerShdw>
              </a:effectLst>
            </a:endParaRPr>
          </a:p>
          <a:p>
            <a:pPr algn="ctr"/>
            <a:endParaRPr lang="fr-FR" sz="1200" b="1" dirty="0">
              <a:solidFill>
                <a:srgbClr val="92D050"/>
              </a:solidFill>
              <a:effectLst>
                <a:outerShdw blurRad="38100" dist="38100" dir="2700000" algn="tl">
                  <a:srgbClr val="000000">
                    <a:alpha val="43137"/>
                  </a:srgbClr>
                </a:outerShdw>
              </a:effectLst>
            </a:endParaRPr>
          </a:p>
          <a:p>
            <a:pPr algn="ctr"/>
            <a:r>
              <a:rPr lang="fr-FR" sz="1600" dirty="0" smtClean="0">
                <a:solidFill>
                  <a:schemeClr val="tx1"/>
                </a:solidFill>
              </a:rPr>
              <a:t>Poste entier implanté dans une école précise – Service fractionné sur plusieurs classes dans plusieurs écoles du secteur en complément des titulaires responsables</a:t>
            </a:r>
            <a:endParaRPr lang="fr-FR" sz="1600" dirty="0">
              <a:solidFill>
                <a:schemeClr val="tx1"/>
              </a:solidFill>
            </a:endParaRPr>
          </a:p>
        </p:txBody>
      </p:sp>
      <p:sp>
        <p:nvSpPr>
          <p:cNvPr id="11" name="Rectangle avec coins arrondis en diagonale 10"/>
          <p:cNvSpPr/>
          <p:nvPr/>
        </p:nvSpPr>
        <p:spPr>
          <a:xfrm>
            <a:off x="4375265" y="1455937"/>
            <a:ext cx="3602183" cy="1651572"/>
          </a:xfrm>
          <a:prstGeom prst="round2DiagRect">
            <a:avLst/>
          </a:prstGeom>
          <a:noFill/>
          <a:ln w="63500">
            <a:solidFill>
              <a:srgbClr val="CC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rgbClr val="92D050"/>
                </a:solidFill>
                <a:effectLst>
                  <a:outerShdw blurRad="38100" dist="38100" dir="2700000" algn="tl">
                    <a:srgbClr val="000000">
                      <a:alpha val="43137"/>
                    </a:srgbClr>
                  </a:outerShdw>
                </a:effectLst>
              </a:rPr>
              <a:t>Directeur école</a:t>
            </a:r>
            <a:endParaRPr lang="fr-FR" sz="1200" b="1" dirty="0" smtClean="0">
              <a:solidFill>
                <a:srgbClr val="92D050"/>
              </a:solidFill>
              <a:effectLst>
                <a:outerShdw blurRad="38100" dist="38100" dir="2700000" algn="tl">
                  <a:srgbClr val="000000">
                    <a:alpha val="43137"/>
                  </a:srgbClr>
                </a:outerShdw>
              </a:effectLst>
            </a:endParaRPr>
          </a:p>
          <a:p>
            <a:pPr algn="ctr"/>
            <a:endParaRPr lang="fr-FR" sz="1200" b="1" dirty="0">
              <a:solidFill>
                <a:srgbClr val="92D050"/>
              </a:solidFill>
              <a:effectLst>
                <a:outerShdw blurRad="38100" dist="38100" dir="2700000" algn="tl">
                  <a:srgbClr val="000000">
                    <a:alpha val="43137"/>
                  </a:srgbClr>
                </a:outerShdw>
              </a:effectLst>
            </a:endParaRPr>
          </a:p>
          <a:p>
            <a:pPr algn="ctr"/>
            <a:r>
              <a:rPr lang="fr-FR" sz="1600" dirty="0" smtClean="0">
                <a:solidFill>
                  <a:schemeClr val="tx1"/>
                </a:solidFill>
              </a:rPr>
              <a:t>Poste entier implanté dans une école précise – Une classe en responsabilité et une décharge de service en fonction du nombre de classes de l’école</a:t>
            </a:r>
            <a:endParaRPr lang="fr-FR" sz="1600" dirty="0">
              <a:solidFill>
                <a:schemeClr val="tx1"/>
              </a:solidFill>
            </a:endParaRPr>
          </a:p>
        </p:txBody>
      </p:sp>
      <p:sp>
        <p:nvSpPr>
          <p:cNvPr id="12" name="Rectangle avec coins arrondis en diagonale 11"/>
          <p:cNvSpPr/>
          <p:nvPr/>
        </p:nvSpPr>
        <p:spPr>
          <a:xfrm>
            <a:off x="4375264" y="3287618"/>
            <a:ext cx="3602183" cy="1566283"/>
          </a:xfrm>
          <a:prstGeom prst="round2DiagRect">
            <a:avLst/>
          </a:prstGeom>
          <a:noFill/>
          <a:ln w="63500">
            <a:solidFill>
              <a:srgbClr val="CC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rgbClr val="92D050"/>
                </a:solidFill>
                <a:effectLst>
                  <a:outerShdw blurRad="38100" dist="38100" dir="2700000" algn="tl">
                    <a:srgbClr val="000000">
                      <a:alpha val="43137"/>
                    </a:srgbClr>
                  </a:outerShdw>
                </a:effectLst>
              </a:rPr>
              <a:t>Adjoint remplaçant</a:t>
            </a:r>
            <a:endParaRPr lang="fr-FR" sz="1200" b="1" dirty="0" smtClean="0">
              <a:solidFill>
                <a:srgbClr val="92D050"/>
              </a:solidFill>
              <a:effectLst>
                <a:outerShdw blurRad="38100" dist="38100" dir="2700000" algn="tl">
                  <a:srgbClr val="000000">
                    <a:alpha val="43137"/>
                  </a:srgbClr>
                </a:outerShdw>
              </a:effectLst>
            </a:endParaRPr>
          </a:p>
          <a:p>
            <a:pPr algn="ctr"/>
            <a:endParaRPr lang="fr-FR" sz="1200" b="1" dirty="0">
              <a:solidFill>
                <a:srgbClr val="92D050"/>
              </a:solidFill>
              <a:effectLst>
                <a:outerShdw blurRad="38100" dist="38100" dir="2700000" algn="tl">
                  <a:srgbClr val="000000">
                    <a:alpha val="43137"/>
                  </a:srgbClr>
                </a:outerShdw>
              </a:effectLst>
            </a:endParaRPr>
          </a:p>
          <a:p>
            <a:pPr algn="ctr"/>
            <a:r>
              <a:rPr lang="fr-FR" sz="1600" dirty="0" smtClean="0">
                <a:solidFill>
                  <a:schemeClr val="tx1"/>
                </a:solidFill>
              </a:rPr>
              <a:t>Poste entier implanté dans une école précise – Service de remplacement sur tout le 90, de durée variable (1/2j à toute l’année)</a:t>
            </a:r>
            <a:endParaRPr lang="fr-FR" sz="1600" dirty="0">
              <a:solidFill>
                <a:schemeClr val="tx1"/>
              </a:solidFill>
            </a:endParaRPr>
          </a:p>
        </p:txBody>
      </p:sp>
      <p:sp>
        <p:nvSpPr>
          <p:cNvPr id="13" name="Rectangle avec coins arrondis en diagonale 12"/>
          <p:cNvSpPr/>
          <p:nvPr/>
        </p:nvSpPr>
        <p:spPr>
          <a:xfrm>
            <a:off x="4375264" y="5034010"/>
            <a:ext cx="3602183" cy="1440153"/>
          </a:xfrm>
          <a:prstGeom prst="round2DiagRect">
            <a:avLst/>
          </a:prstGeom>
          <a:noFill/>
          <a:ln w="635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rgbClr val="92D050"/>
                </a:solidFill>
                <a:effectLst>
                  <a:outerShdw blurRad="38100" dist="38100" dir="2700000" algn="tl">
                    <a:srgbClr val="000000">
                      <a:alpha val="43137"/>
                    </a:srgbClr>
                  </a:outerShdw>
                </a:effectLst>
              </a:rPr>
              <a:t>Enseignant spécialisé</a:t>
            </a:r>
            <a:endParaRPr lang="fr-FR" sz="1200" b="1" dirty="0" smtClean="0">
              <a:solidFill>
                <a:srgbClr val="92D050"/>
              </a:solidFill>
              <a:effectLst>
                <a:outerShdw blurRad="38100" dist="38100" dir="2700000" algn="tl">
                  <a:srgbClr val="000000">
                    <a:alpha val="43137"/>
                  </a:srgbClr>
                </a:outerShdw>
              </a:effectLst>
            </a:endParaRPr>
          </a:p>
          <a:p>
            <a:pPr algn="ctr"/>
            <a:endParaRPr lang="fr-FR" sz="1200" b="1" dirty="0">
              <a:solidFill>
                <a:srgbClr val="92D050"/>
              </a:solidFill>
              <a:effectLst>
                <a:outerShdw blurRad="38100" dist="38100" dir="2700000" algn="tl">
                  <a:srgbClr val="000000">
                    <a:alpha val="43137"/>
                  </a:srgbClr>
                </a:outerShdw>
              </a:effectLst>
            </a:endParaRPr>
          </a:p>
          <a:p>
            <a:pPr algn="ctr"/>
            <a:r>
              <a:rPr lang="fr-FR" sz="1600" dirty="0" smtClean="0">
                <a:solidFill>
                  <a:schemeClr val="tx1"/>
                </a:solidFill>
              </a:rPr>
              <a:t>Poste entier implanté en école ou en collège – Une classe en responsabilité pour les enseignants possédant ou préparant le CAPPEI</a:t>
            </a:r>
            <a:endParaRPr lang="fr-FR" sz="1600" dirty="0">
              <a:solidFill>
                <a:schemeClr val="tx1"/>
              </a:solidFill>
            </a:endParaRPr>
          </a:p>
        </p:txBody>
      </p:sp>
      <p:sp>
        <p:nvSpPr>
          <p:cNvPr id="14" name="Rectangle avec coins arrondis en diagonale 13"/>
          <p:cNvSpPr/>
          <p:nvPr/>
        </p:nvSpPr>
        <p:spPr>
          <a:xfrm>
            <a:off x="8160327" y="1521119"/>
            <a:ext cx="3602183" cy="2277158"/>
          </a:xfrm>
          <a:prstGeom prst="round2DiagRect">
            <a:avLst/>
          </a:prstGeom>
          <a:noFill/>
          <a:ln w="63500">
            <a:solidFill>
              <a:srgbClr val="993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rgbClr val="92D050"/>
                </a:solidFill>
                <a:effectLst>
                  <a:outerShdw blurRad="38100" dist="38100" dir="2700000" algn="tl">
                    <a:srgbClr val="000000">
                      <a:alpha val="43137"/>
                    </a:srgbClr>
                  </a:outerShdw>
                </a:effectLst>
              </a:rPr>
              <a:t>Poste à compétence particulière</a:t>
            </a:r>
            <a:endParaRPr lang="fr-FR" sz="1200" b="1" dirty="0" smtClean="0">
              <a:solidFill>
                <a:srgbClr val="92D050"/>
              </a:solidFill>
              <a:effectLst>
                <a:outerShdw blurRad="38100" dist="38100" dir="2700000" algn="tl">
                  <a:srgbClr val="000000">
                    <a:alpha val="43137"/>
                  </a:srgbClr>
                </a:outerShdw>
              </a:effectLst>
            </a:endParaRPr>
          </a:p>
          <a:p>
            <a:pPr algn="ctr"/>
            <a:endParaRPr lang="fr-FR" sz="1200" b="1" dirty="0">
              <a:solidFill>
                <a:srgbClr val="92D050"/>
              </a:solidFill>
              <a:effectLst>
                <a:outerShdw blurRad="38100" dist="38100" dir="2700000" algn="tl">
                  <a:srgbClr val="000000">
                    <a:alpha val="43137"/>
                  </a:srgbClr>
                </a:outerShdw>
              </a:effectLst>
            </a:endParaRPr>
          </a:p>
          <a:p>
            <a:pPr algn="ctr"/>
            <a:r>
              <a:rPr lang="fr-FR" sz="1600" dirty="0" smtClean="0">
                <a:solidFill>
                  <a:schemeClr val="tx1"/>
                </a:solidFill>
              </a:rPr>
              <a:t>Poste entier nécessitant la possession d’une certification, d’un diplôme, d’une compétence– Peut être implanté en école, en DSDEN, en collège – Pourvu sur entretien favorable avec départage au barème – Inclus dans la phase informatisée</a:t>
            </a:r>
            <a:endParaRPr lang="fr-FR" sz="1600" dirty="0">
              <a:solidFill>
                <a:schemeClr val="tx1"/>
              </a:solidFill>
            </a:endParaRPr>
          </a:p>
        </p:txBody>
      </p:sp>
      <p:sp>
        <p:nvSpPr>
          <p:cNvPr id="15" name="Rectangle avec coins arrondis en diagonale 14"/>
          <p:cNvSpPr/>
          <p:nvPr/>
        </p:nvSpPr>
        <p:spPr>
          <a:xfrm>
            <a:off x="8160327" y="4070759"/>
            <a:ext cx="3602183" cy="2044042"/>
          </a:xfrm>
          <a:prstGeom prst="round2Diag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rgbClr val="92D050"/>
                </a:solidFill>
                <a:effectLst>
                  <a:outerShdw blurRad="38100" dist="38100" dir="2700000" algn="tl">
                    <a:srgbClr val="000000">
                      <a:alpha val="43137"/>
                    </a:srgbClr>
                  </a:outerShdw>
                </a:effectLst>
              </a:rPr>
              <a:t>Poste à profil</a:t>
            </a:r>
            <a:endParaRPr lang="fr-FR" sz="1200" b="1" dirty="0" smtClean="0">
              <a:solidFill>
                <a:srgbClr val="92D050"/>
              </a:solidFill>
              <a:effectLst>
                <a:outerShdw blurRad="38100" dist="38100" dir="2700000" algn="tl">
                  <a:srgbClr val="000000">
                    <a:alpha val="43137"/>
                  </a:srgbClr>
                </a:outerShdw>
              </a:effectLst>
            </a:endParaRPr>
          </a:p>
          <a:p>
            <a:pPr algn="ctr"/>
            <a:endParaRPr lang="fr-FR" sz="1200" b="1" dirty="0">
              <a:solidFill>
                <a:srgbClr val="92D050"/>
              </a:solidFill>
              <a:effectLst>
                <a:outerShdw blurRad="38100" dist="38100" dir="2700000" algn="tl">
                  <a:srgbClr val="000000">
                    <a:alpha val="43137"/>
                  </a:srgbClr>
                </a:outerShdw>
              </a:effectLst>
            </a:endParaRPr>
          </a:p>
          <a:p>
            <a:pPr algn="ctr"/>
            <a:r>
              <a:rPr lang="fr-FR" sz="1600" dirty="0" smtClean="0">
                <a:solidFill>
                  <a:schemeClr val="tx1"/>
                </a:solidFill>
              </a:rPr>
              <a:t>Poste entier nécessitant un profil et une motivation spécifiques– Peut être implanté en école, en DSDEN, en collège – Appel à candidatures - Pourvu au meilleur profil sur entretien favorable </a:t>
            </a:r>
            <a:r>
              <a:rPr lang="fr-FR" sz="1600" b="1" dirty="0" smtClean="0">
                <a:solidFill>
                  <a:schemeClr val="tx1"/>
                </a:solidFill>
              </a:rPr>
              <a:t>hors barème</a:t>
            </a:r>
            <a:endParaRPr lang="fr-FR" sz="1600" b="1" dirty="0">
              <a:solidFill>
                <a:schemeClr val="tx1"/>
              </a:solidFill>
            </a:endParaRPr>
          </a:p>
        </p:txBody>
      </p:sp>
    </p:spTree>
    <p:extLst>
      <p:ext uri="{BB962C8B-B14F-4D97-AF65-F5344CB8AC3E}">
        <p14:creationId xmlns:p14="http://schemas.microsoft.com/office/powerpoint/2010/main" val="98625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3895" y="532607"/>
            <a:ext cx="10972800" cy="923330"/>
          </a:xfrm>
          <a:prstGeom prst="rect">
            <a:avLst/>
          </a:prstGeom>
          <a:noFill/>
        </p:spPr>
        <p:txBody>
          <a:bodyPr wrap="square" lIns="91440" tIns="45720" rIns="91440" bIns="45720">
            <a:spAutoFit/>
          </a:bodyPr>
          <a:lstStyle/>
          <a:p>
            <a:pPr algn="ctr"/>
            <a:r>
              <a:rPr lang="fr-FR"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Une </a:t>
            </a:r>
            <a:r>
              <a:rPr lang="fr-FR"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cellule </a:t>
            </a:r>
            <a:r>
              <a:rPr lang="fr-FR"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mouvement pour</a:t>
            </a:r>
            <a:endParaRPr lang="fr-FR"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Flèche droite 2"/>
          <p:cNvSpPr/>
          <p:nvPr/>
        </p:nvSpPr>
        <p:spPr>
          <a:xfrm>
            <a:off x="1009564" y="1836237"/>
            <a:ext cx="705394" cy="3526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a:off x="1009564" y="3114885"/>
            <a:ext cx="705394" cy="3526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1937026" y="1836237"/>
            <a:ext cx="9927981" cy="1200329"/>
          </a:xfrm>
          <a:prstGeom prst="rect">
            <a:avLst/>
          </a:prstGeom>
          <a:noFill/>
        </p:spPr>
        <p:txBody>
          <a:bodyPr wrap="square" rtlCol="0">
            <a:spAutoFit/>
          </a:bodyPr>
          <a:lstStyle/>
          <a:p>
            <a:r>
              <a:rPr lang="fr-FR" sz="2400" dirty="0" smtClean="0"/>
              <a:t>Une information générale à tous : la note de service à lire attentivement,   cette  présentation et  une foire  aux questions  sur le site des </a:t>
            </a:r>
            <a:r>
              <a:rPr lang="fr-FR" sz="2400" dirty="0" err="1" smtClean="0"/>
              <a:t>circos</a:t>
            </a:r>
            <a:r>
              <a:rPr lang="fr-FR" sz="2400" dirty="0" smtClean="0"/>
              <a:t>, mise à jour chaque mardi</a:t>
            </a:r>
            <a:endParaRPr lang="fr-FR" dirty="0"/>
          </a:p>
        </p:txBody>
      </p:sp>
      <p:sp>
        <p:nvSpPr>
          <p:cNvPr id="7" name="ZoneTexte 6"/>
          <p:cNvSpPr txBox="1"/>
          <p:nvPr/>
        </p:nvSpPr>
        <p:spPr>
          <a:xfrm>
            <a:off x="1270412" y="4907884"/>
            <a:ext cx="9599765" cy="1200329"/>
          </a:xfrm>
          <a:prstGeom prst="rect">
            <a:avLst/>
          </a:prstGeom>
          <a:noFill/>
        </p:spPr>
        <p:txBody>
          <a:bodyPr wrap="square" rtlCol="0">
            <a:spAutoFit/>
          </a:bodyPr>
          <a:lstStyle/>
          <a:p>
            <a:r>
              <a:rPr lang="fr-FR" sz="2400" dirty="0" smtClean="0">
                <a:solidFill>
                  <a:srgbClr val="0070C0"/>
                </a:solidFill>
                <a:effectLst>
                  <a:outerShdw blurRad="38100" dist="38100" dir="2700000" algn="tl">
                    <a:srgbClr val="000000">
                      <a:alpha val="43137"/>
                    </a:srgbClr>
                  </a:outerShdw>
                </a:effectLst>
              </a:rPr>
              <a:t>N’hésitez pas à contacter la cellule mouvement : </a:t>
            </a:r>
            <a:r>
              <a:rPr lang="fr-FR" sz="2400" dirty="0" smtClean="0">
                <a:solidFill>
                  <a:srgbClr val="0070C0"/>
                </a:solidFill>
                <a:effectLst>
                  <a:outerShdw blurRad="38100" dist="38100" dir="2700000" algn="tl">
                    <a:srgbClr val="000000">
                      <a:alpha val="43137"/>
                    </a:srgbClr>
                  </a:outerShdw>
                </a:effectLst>
                <a:hlinkClick r:id="rId2"/>
              </a:rPr>
              <a:t>ce.mouvement.dsden90@ac-besancon.fr</a:t>
            </a:r>
            <a:r>
              <a:rPr lang="fr-FR" sz="2400" dirty="0" smtClean="0">
                <a:solidFill>
                  <a:srgbClr val="0070C0"/>
                </a:solidFill>
                <a:effectLst>
                  <a:outerShdw blurRad="38100" dist="38100" dir="2700000" algn="tl">
                    <a:srgbClr val="000000">
                      <a:alpha val="43137"/>
                    </a:srgbClr>
                  </a:outerShdw>
                </a:effectLst>
              </a:rPr>
              <a:t> ou 06 27 81 14 50. </a:t>
            </a:r>
            <a:endParaRPr lang="fr-FR" sz="2400" dirty="0" smtClean="0">
              <a:solidFill>
                <a:srgbClr val="0070C0"/>
              </a:solidFill>
              <a:effectLst>
                <a:outerShdw blurRad="38100" dist="38100" dir="2700000" algn="tl">
                  <a:srgbClr val="000000">
                    <a:alpha val="43137"/>
                  </a:srgbClr>
                </a:outerShdw>
              </a:effectLst>
            </a:endParaRPr>
          </a:p>
          <a:p>
            <a:r>
              <a:rPr lang="fr-FR" sz="2400" dirty="0" smtClean="0">
                <a:solidFill>
                  <a:srgbClr val="0070C0"/>
                </a:solidFill>
                <a:effectLst>
                  <a:outerShdw blurRad="38100" dist="38100" dir="2700000" algn="tl">
                    <a:srgbClr val="000000">
                      <a:alpha val="43137"/>
                    </a:srgbClr>
                  </a:outerShdw>
                </a:effectLst>
              </a:rPr>
              <a:t>Par </a:t>
            </a:r>
            <a:r>
              <a:rPr lang="fr-FR" sz="2400" dirty="0" smtClean="0">
                <a:solidFill>
                  <a:srgbClr val="0070C0"/>
                </a:solidFill>
                <a:effectLst>
                  <a:outerShdw blurRad="38100" dist="38100" dir="2700000" algn="tl">
                    <a:srgbClr val="000000">
                      <a:alpha val="43137"/>
                    </a:srgbClr>
                  </a:outerShdw>
                </a:effectLst>
              </a:rPr>
              <a:t>téléphone, c’est bien, par mail c’est mieux !</a:t>
            </a:r>
            <a:endParaRPr lang="fr-FR" dirty="0">
              <a:solidFill>
                <a:srgbClr val="0070C0"/>
              </a:solidFill>
              <a:effectLst>
                <a:outerShdw blurRad="38100" dist="38100" dir="2700000" algn="tl">
                  <a:srgbClr val="000000">
                    <a:alpha val="43137"/>
                  </a:srgbClr>
                </a:outerShdw>
              </a:effectLst>
            </a:endParaRPr>
          </a:p>
        </p:txBody>
      </p:sp>
      <p:sp>
        <p:nvSpPr>
          <p:cNvPr id="8" name="Flèche droite 7"/>
          <p:cNvSpPr/>
          <p:nvPr/>
        </p:nvSpPr>
        <p:spPr>
          <a:xfrm>
            <a:off x="1009564" y="4129630"/>
            <a:ext cx="705394" cy="3526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1946366" y="3114885"/>
            <a:ext cx="9927981" cy="738664"/>
          </a:xfrm>
          <a:prstGeom prst="rect">
            <a:avLst/>
          </a:prstGeom>
          <a:noFill/>
        </p:spPr>
        <p:txBody>
          <a:bodyPr wrap="square" rtlCol="0">
            <a:spAutoFit/>
          </a:bodyPr>
          <a:lstStyle/>
          <a:p>
            <a:r>
              <a:rPr lang="fr-FR" sz="2400" dirty="0" smtClean="0"/>
              <a:t>Un conseil personnalisé pour chacun</a:t>
            </a:r>
          </a:p>
          <a:p>
            <a:endParaRPr lang="fr-FR" dirty="0"/>
          </a:p>
        </p:txBody>
      </p:sp>
      <p:pic>
        <p:nvPicPr>
          <p:cNvPr id="10"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56695" y="6222695"/>
            <a:ext cx="635305" cy="635305"/>
          </a:xfrm>
          <a:prstGeom prst="rect">
            <a:avLst/>
          </a:prstGeom>
        </p:spPr>
      </p:pic>
      <p:sp>
        <p:nvSpPr>
          <p:cNvPr id="11" name="Rectangle 10"/>
          <p:cNvSpPr/>
          <p:nvPr/>
        </p:nvSpPr>
        <p:spPr>
          <a:xfrm>
            <a:off x="248194" y="6355681"/>
            <a:ext cx="1854926" cy="369332"/>
          </a:xfrm>
          <a:prstGeom prst="rect">
            <a:avLst/>
          </a:prstGeom>
          <a:noFill/>
        </p:spPr>
        <p:txBody>
          <a:bodyPr wrap="square" lIns="91440" tIns="45720" rIns="91440" bIns="45720">
            <a:spAutoFit/>
          </a:bodyPr>
          <a:lstStyle/>
          <a:p>
            <a:pPr algn="ctr"/>
            <a:r>
              <a:rPr lang="fr-FR"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DSDEN90 - DRH</a:t>
            </a:r>
            <a:endParaRPr lang="fr-FR"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12" name="ZoneTexte 11"/>
          <p:cNvSpPr txBox="1"/>
          <p:nvPr/>
        </p:nvSpPr>
        <p:spPr>
          <a:xfrm>
            <a:off x="1946366" y="4038216"/>
            <a:ext cx="9927981" cy="461665"/>
          </a:xfrm>
          <a:prstGeom prst="rect">
            <a:avLst/>
          </a:prstGeom>
          <a:noFill/>
        </p:spPr>
        <p:txBody>
          <a:bodyPr wrap="square" rtlCol="0">
            <a:spAutoFit/>
          </a:bodyPr>
          <a:lstStyle/>
          <a:p>
            <a:r>
              <a:rPr lang="fr-FR" sz="2400" dirty="0" smtClean="0"/>
              <a:t>Dès l’envoi de la note mouvement aux enseignants</a:t>
            </a:r>
            <a:endParaRPr lang="fr-FR" dirty="0"/>
          </a:p>
        </p:txBody>
      </p:sp>
    </p:spTree>
    <p:extLst>
      <p:ext uri="{BB962C8B-B14F-4D97-AF65-F5344CB8AC3E}">
        <p14:creationId xmlns:p14="http://schemas.microsoft.com/office/powerpoint/2010/main" val="3333151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371379" y="396607"/>
            <a:ext cx="384048" cy="61474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dirty="0" smtClean="0"/>
              <a:t>Période de saisie des </a:t>
            </a:r>
            <a:r>
              <a:rPr lang="fr-FR" sz="2000" dirty="0" smtClean="0"/>
              <a:t>vœux   (</a:t>
            </a:r>
            <a:r>
              <a:rPr lang="fr-FR" sz="1600" dirty="0" smtClean="0"/>
              <a:t>ouverture du serveur</a:t>
            </a:r>
            <a:r>
              <a:rPr lang="fr-FR" sz="2000" dirty="0" smtClean="0"/>
              <a:t>)</a:t>
            </a:r>
            <a:endParaRPr lang="fr-FR" sz="2000" dirty="0"/>
          </a:p>
        </p:txBody>
      </p:sp>
      <p:sp>
        <p:nvSpPr>
          <p:cNvPr id="5" name="ZoneTexte 4"/>
          <p:cNvSpPr txBox="1"/>
          <p:nvPr/>
        </p:nvSpPr>
        <p:spPr>
          <a:xfrm>
            <a:off x="182880" y="396607"/>
            <a:ext cx="1588770" cy="369332"/>
          </a:xfrm>
          <a:prstGeom prst="rect">
            <a:avLst/>
          </a:prstGeom>
          <a:noFill/>
        </p:spPr>
        <p:txBody>
          <a:bodyPr wrap="square" rtlCol="0">
            <a:spAutoFit/>
          </a:bodyPr>
          <a:lstStyle/>
          <a:p>
            <a:r>
              <a:rPr lang="fr-FR" b="1" dirty="0"/>
              <a:t>23 avril 2020</a:t>
            </a:r>
          </a:p>
        </p:txBody>
      </p:sp>
      <p:graphicFrame>
        <p:nvGraphicFramePr>
          <p:cNvPr id="7" name="Tableau 6"/>
          <p:cNvGraphicFramePr>
            <a:graphicFrameLocks noGrp="1"/>
          </p:cNvGraphicFramePr>
          <p:nvPr>
            <p:extLst>
              <p:ext uri="{D42A27DB-BD31-4B8C-83A1-F6EECF244321}">
                <p14:modId xmlns:p14="http://schemas.microsoft.com/office/powerpoint/2010/main" val="4135314653"/>
              </p:ext>
            </p:extLst>
          </p:nvPr>
        </p:nvGraphicFramePr>
        <p:xfrm>
          <a:off x="1597446" y="581273"/>
          <a:ext cx="9882130" cy="5830543"/>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4880308">
                  <a:extLst>
                    <a:ext uri="{9D8B030D-6E8A-4147-A177-3AD203B41FA5}">
                      <a16:colId xmlns:a16="http://schemas.microsoft.com/office/drawing/2014/main" val="3161601323"/>
                    </a:ext>
                  </a:extLst>
                </a:gridCol>
                <a:gridCol w="5001822">
                  <a:extLst>
                    <a:ext uri="{9D8B030D-6E8A-4147-A177-3AD203B41FA5}">
                      <a16:colId xmlns:a16="http://schemas.microsoft.com/office/drawing/2014/main" val="1903108351"/>
                    </a:ext>
                  </a:extLst>
                </a:gridCol>
              </a:tblGrid>
              <a:tr h="768358">
                <a:tc>
                  <a:txBody>
                    <a:bodyPr/>
                    <a:lstStyle/>
                    <a:p>
                      <a:pPr algn="l" fontAlgn="ctr"/>
                      <a:r>
                        <a:rPr lang="fr-FR" sz="1800" u="sng" strike="noStrike" dirty="0">
                          <a:effectLst>
                            <a:outerShdw blurRad="38100" dist="38100" dir="2700000" algn="tl">
                              <a:srgbClr val="000000">
                                <a:alpha val="43137"/>
                              </a:srgbClr>
                            </a:outerShdw>
                          </a:effectLst>
                        </a:rPr>
                        <a:t>L'enseignant</a:t>
                      </a:r>
                      <a:endParaRPr lang="fr-FR" sz="1800" b="1" i="0" u="sng" strike="noStrike" dirty="0">
                        <a:solidFill>
                          <a:srgbClr val="FFFFFF"/>
                        </a:solidFill>
                        <a:effectLst>
                          <a:outerShdw blurRad="38100" dist="38100" dir="2700000" algn="tl">
                            <a:srgbClr val="000000">
                              <a:alpha val="43137"/>
                            </a:srgbClr>
                          </a:outerShdw>
                        </a:effectLst>
                        <a:latin typeface="Calibri" panose="020F0502020204030204" pitchFamily="34" charset="0"/>
                      </a:endParaRPr>
                    </a:p>
                  </a:txBody>
                  <a:tcPr marL="9525" marR="9525" marT="9525" marB="0" anchor="ctr"/>
                </a:tc>
                <a:tc>
                  <a:txBody>
                    <a:bodyPr/>
                    <a:lstStyle/>
                    <a:p>
                      <a:pPr algn="l" fontAlgn="ctr"/>
                      <a:r>
                        <a:rPr lang="fr-FR" sz="1800" u="sng" strike="noStrike" smtClean="0">
                          <a:effectLst>
                            <a:outerShdw blurRad="38100" dist="38100" dir="2700000" algn="tl">
                              <a:srgbClr val="000000">
                                <a:alpha val="43137"/>
                              </a:srgbClr>
                            </a:outerShdw>
                          </a:effectLst>
                        </a:rPr>
                        <a:t>La cellule mouvement</a:t>
                      </a:r>
                      <a:endParaRPr lang="fr-FR" sz="1800" b="1" i="0" u="sng" strike="noStrike" dirty="0">
                        <a:solidFill>
                          <a:srgbClr val="FFFFFF"/>
                        </a:solidFill>
                        <a:effectLst>
                          <a:outerShdw blurRad="38100" dist="38100" dir="2700000" algn="tl">
                            <a:srgbClr val="000000">
                              <a:alpha val="43137"/>
                            </a:srgbClr>
                          </a:outerShdw>
                        </a:effectLst>
                        <a:latin typeface="Calibri" panose="020F0502020204030204" pitchFamily="34" charset="0"/>
                      </a:endParaRPr>
                    </a:p>
                  </a:txBody>
                  <a:tcPr marL="9525" marR="9525" marT="9525" marB="0" anchor="ctr"/>
                </a:tc>
                <a:extLst>
                  <a:ext uri="{0D108BD9-81ED-4DB2-BD59-A6C34878D82A}">
                    <a16:rowId xmlns:a16="http://schemas.microsoft.com/office/drawing/2014/main" val="2050777963"/>
                  </a:ext>
                </a:extLst>
              </a:tr>
              <a:tr h="1701672">
                <a:tc>
                  <a:txBody>
                    <a:bodyPr/>
                    <a:lstStyle/>
                    <a:p>
                      <a:pPr algn="l" fontAlgn="ctr"/>
                      <a:r>
                        <a:rPr lang="fr-FR" sz="1800" u="none" strike="noStrike" dirty="0">
                          <a:effectLst/>
                        </a:rPr>
                        <a:t>Saisit ses </a:t>
                      </a:r>
                      <a:r>
                        <a:rPr lang="fr-FR" sz="1800" u="none" strike="noStrike" dirty="0" smtClean="0">
                          <a:effectLst/>
                        </a:rPr>
                        <a:t>vœux dans SIAM – MVT 1D</a:t>
                      </a:r>
                      <a:endParaRPr lang="fr-FR"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800" u="none" strike="noStrike" dirty="0" smtClean="0">
                          <a:effectLst/>
                        </a:rPr>
                        <a:t>Envoie un mail de réception (vœux pris en compte + 1</a:t>
                      </a:r>
                      <a:r>
                        <a:rPr lang="fr-FR" sz="1800" u="none" strike="noStrike" baseline="30000" dirty="0" smtClean="0">
                          <a:effectLst/>
                        </a:rPr>
                        <a:t>ère</a:t>
                      </a:r>
                      <a:r>
                        <a:rPr lang="fr-FR" sz="1800" u="none" strike="noStrike" dirty="0" smtClean="0">
                          <a:effectLst/>
                        </a:rPr>
                        <a:t> analyse des vœux et infos personnalisées)</a:t>
                      </a:r>
                      <a:endParaRPr lang="fr-FR"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36651934"/>
                  </a:ext>
                </a:extLst>
              </a:tr>
              <a:tr h="1109787">
                <a:tc>
                  <a:txBody>
                    <a:bodyPr/>
                    <a:lstStyle/>
                    <a:p>
                      <a:pPr algn="l" fontAlgn="ctr"/>
                      <a:r>
                        <a:rPr lang="fr-FR" sz="1800" u="none" strike="noStrike" dirty="0">
                          <a:effectLst/>
                        </a:rPr>
                        <a:t>Modifie ses </a:t>
                      </a:r>
                      <a:r>
                        <a:rPr lang="fr-FR" sz="1800" u="none" strike="noStrike" dirty="0" smtClean="0">
                          <a:effectLst/>
                        </a:rPr>
                        <a:t>vœux</a:t>
                      </a:r>
                    </a:p>
                  </a:txBody>
                  <a:tcPr marL="9525" marR="9525" marT="9525" marB="0" anchor="ctr"/>
                </a:tc>
                <a:tc>
                  <a:txBody>
                    <a:bodyPr/>
                    <a:lstStyle/>
                    <a:p>
                      <a:pPr algn="l" fontAlgn="ctr"/>
                      <a:r>
                        <a:rPr lang="fr-FR" sz="1800" u="none" strike="noStrike" smtClean="0">
                          <a:effectLst/>
                        </a:rPr>
                        <a:t> </a:t>
                      </a:r>
                      <a:endParaRPr lang="fr-FR" sz="1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42642373"/>
                  </a:ext>
                </a:extLst>
              </a:tr>
              <a:tr h="1109787">
                <a:tc>
                  <a:txBody>
                    <a:bodyPr/>
                    <a:lstStyle/>
                    <a:p>
                      <a:pPr algn="l" fontAlgn="ctr"/>
                      <a:r>
                        <a:rPr lang="fr-FR" sz="1800" u="none" strike="noStrike" dirty="0">
                          <a:effectLst/>
                        </a:rPr>
                        <a:t>Demande </a:t>
                      </a:r>
                      <a:r>
                        <a:rPr lang="fr-FR" sz="1800" u="none" strike="noStrike" dirty="0" smtClean="0">
                          <a:effectLst/>
                        </a:rPr>
                        <a:t>conseil,</a:t>
                      </a:r>
                      <a:r>
                        <a:rPr lang="fr-FR" sz="1800" u="none" strike="noStrike" baseline="0" dirty="0" smtClean="0">
                          <a:effectLst/>
                        </a:rPr>
                        <a:t> a des questions, </a:t>
                      </a:r>
                    </a:p>
                    <a:p>
                      <a:pPr algn="l" fontAlgn="ctr"/>
                      <a:r>
                        <a:rPr lang="fr-FR" sz="1800" u="none" strike="noStrike" baseline="0" dirty="0" smtClean="0">
                          <a:effectLst/>
                        </a:rPr>
                        <a:t>souhaite des informations</a:t>
                      </a:r>
                      <a:endParaRPr lang="fr-FR"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800" u="none" strike="noStrike" dirty="0" smtClean="0">
                          <a:effectLst/>
                        </a:rPr>
                        <a:t>                Répond aux sollicitations, met en ligne une foire        </a:t>
                      </a:r>
                      <a:r>
                        <a:rPr lang="fr-FR" sz="1800" u="none" strike="noStrike" dirty="0" err="1" smtClean="0">
                          <a:effectLst/>
                        </a:rPr>
                        <a:t>foire</a:t>
                      </a:r>
                      <a:r>
                        <a:rPr lang="fr-FR" sz="1800" u="none" strike="noStrike" dirty="0" smtClean="0">
                          <a:effectLst/>
                        </a:rPr>
                        <a:t> aux questions (mise à jour hebdo -   hebdo    -</a:t>
                      </a:r>
                      <a:r>
                        <a:rPr lang="fr-FR" sz="1800" u="none" strike="noStrike" dirty="0" err="1" smtClean="0">
                          <a:effectLst/>
                        </a:rPr>
                        <a:t>madaire</a:t>
                      </a:r>
                      <a:r>
                        <a:rPr lang="fr-FR" sz="1800" u="none" strike="noStrike" baseline="0" dirty="0" smtClean="0">
                          <a:effectLst/>
                        </a:rPr>
                        <a:t> </a:t>
                      </a:r>
                      <a:r>
                        <a:rPr lang="fr-FR" sz="1800" u="none" strike="noStrike" dirty="0" smtClean="0">
                          <a:effectLst/>
                        </a:rPr>
                        <a:t>sur le site des </a:t>
                      </a:r>
                      <a:r>
                        <a:rPr lang="fr-FR" sz="1800" u="none" strike="noStrike" dirty="0" err="1" smtClean="0">
                          <a:effectLst/>
                        </a:rPr>
                        <a:t>circos</a:t>
                      </a:r>
                      <a:r>
                        <a:rPr lang="fr-FR" sz="1800" u="none" strike="noStrike" dirty="0" smtClean="0">
                          <a:effectLst/>
                        </a:rPr>
                        <a:t>)</a:t>
                      </a:r>
                      <a:endParaRPr lang="fr-FR"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80535679"/>
                  </a:ext>
                </a:extLst>
              </a:tr>
              <a:tr h="1140939">
                <a:tc>
                  <a:txBody>
                    <a:bodyPr/>
                    <a:lstStyle/>
                    <a:p>
                      <a:pPr algn="l" fontAlgn="ctr"/>
                      <a:endParaRPr lang="fr-FR"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fr-FR"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33202252"/>
                  </a:ext>
                </a:extLst>
              </a:tr>
            </a:tbl>
          </a:graphicData>
        </a:graphic>
      </p:graphicFrame>
      <p:pic>
        <p:nvPicPr>
          <p:cNvPr id="1026" name="Picture 2" descr="Résultat de recherche d'images pour &quot;mail&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936695">
            <a:off x="5515600" y="4114504"/>
            <a:ext cx="1269048" cy="1269048"/>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862785">
            <a:off x="6593779" y="4599138"/>
            <a:ext cx="522133" cy="522133"/>
          </a:xfrm>
          <a:prstGeom prst="rect">
            <a:avLst/>
          </a:prstGeom>
        </p:spPr>
      </p:pic>
      <p:sp>
        <p:nvSpPr>
          <p:cNvPr id="9" name="Organigramme : Terminateur 8"/>
          <p:cNvSpPr/>
          <p:nvPr/>
        </p:nvSpPr>
        <p:spPr>
          <a:xfrm>
            <a:off x="1503803" y="435166"/>
            <a:ext cx="10069416" cy="292214"/>
          </a:xfrm>
          <a:prstGeom prst="flowChartTermina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Début de la phase </a:t>
            </a:r>
            <a:r>
              <a:rPr lang="fr-FR" dirty="0" smtClean="0"/>
              <a:t>principale </a:t>
            </a:r>
            <a:r>
              <a:rPr lang="fr-FR" dirty="0" smtClean="0"/>
              <a:t>: ouverture du serveur</a:t>
            </a:r>
            <a:endParaRPr lang="fr-FR" dirty="0"/>
          </a:p>
        </p:txBody>
      </p:sp>
      <p:sp>
        <p:nvSpPr>
          <p:cNvPr id="10" name="Double flèche horizontale 9"/>
          <p:cNvSpPr/>
          <p:nvPr/>
        </p:nvSpPr>
        <p:spPr>
          <a:xfrm>
            <a:off x="4500389" y="3238959"/>
            <a:ext cx="4087258" cy="70508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Echanges par mail</a:t>
            </a:r>
            <a:endParaRPr lang="fr-FR" dirty="0"/>
          </a:p>
        </p:txBody>
      </p:sp>
      <p:pic>
        <p:nvPicPr>
          <p:cNvPr id="11" name="Imag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56695" y="6222695"/>
            <a:ext cx="635305" cy="635305"/>
          </a:xfrm>
          <a:prstGeom prst="rect">
            <a:avLst/>
          </a:prstGeom>
        </p:spPr>
      </p:pic>
      <p:sp>
        <p:nvSpPr>
          <p:cNvPr id="12" name="ZoneTexte 11"/>
          <p:cNvSpPr txBox="1"/>
          <p:nvPr/>
        </p:nvSpPr>
        <p:spPr>
          <a:xfrm>
            <a:off x="182879" y="6026566"/>
            <a:ext cx="1414567" cy="369332"/>
          </a:xfrm>
          <a:prstGeom prst="rect">
            <a:avLst/>
          </a:prstGeom>
          <a:noFill/>
        </p:spPr>
        <p:txBody>
          <a:bodyPr wrap="square" rtlCol="0">
            <a:spAutoFit/>
          </a:bodyPr>
          <a:lstStyle/>
          <a:p>
            <a:r>
              <a:rPr lang="fr-FR" b="1" dirty="0" smtClean="0"/>
              <a:t>13 mai 2020</a:t>
            </a:r>
            <a:endParaRPr lang="fr-FR" b="1" dirty="0"/>
          </a:p>
        </p:txBody>
      </p:sp>
      <p:sp>
        <p:nvSpPr>
          <p:cNvPr id="13" name="Organigramme : Terminateur 12"/>
          <p:cNvSpPr/>
          <p:nvPr/>
        </p:nvSpPr>
        <p:spPr>
          <a:xfrm>
            <a:off x="1487279" y="6119602"/>
            <a:ext cx="10069416" cy="292214"/>
          </a:xfrm>
          <a:prstGeom prst="flowChartTermina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Fermeture du serveur</a:t>
            </a:r>
            <a:endParaRPr lang="fr-FR" dirty="0"/>
          </a:p>
        </p:txBody>
      </p:sp>
      <p:sp>
        <p:nvSpPr>
          <p:cNvPr id="14" name="Rectangle 13"/>
          <p:cNvSpPr/>
          <p:nvPr/>
        </p:nvSpPr>
        <p:spPr>
          <a:xfrm>
            <a:off x="248194" y="6355681"/>
            <a:ext cx="1854926" cy="369332"/>
          </a:xfrm>
          <a:prstGeom prst="rect">
            <a:avLst/>
          </a:prstGeom>
          <a:noFill/>
        </p:spPr>
        <p:txBody>
          <a:bodyPr wrap="square" lIns="91440" tIns="45720" rIns="91440" bIns="45720">
            <a:spAutoFit/>
          </a:bodyPr>
          <a:lstStyle/>
          <a:p>
            <a:pPr algn="ctr"/>
            <a:r>
              <a:rPr lang="fr-FR"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DSDEN90 - DRH</a:t>
            </a:r>
            <a:endParaRPr lang="fr-FR"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5484655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371379" y="396607"/>
            <a:ext cx="384048" cy="61474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dirty="0" smtClean="0"/>
              <a:t>Période de sécurisation du barème</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1785750955"/>
              </p:ext>
            </p:extLst>
          </p:nvPr>
        </p:nvGraphicFramePr>
        <p:xfrm>
          <a:off x="1608462" y="581273"/>
          <a:ext cx="9871113" cy="5533600"/>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4869291">
                  <a:extLst>
                    <a:ext uri="{9D8B030D-6E8A-4147-A177-3AD203B41FA5}">
                      <a16:colId xmlns:a16="http://schemas.microsoft.com/office/drawing/2014/main" val="3161601323"/>
                    </a:ext>
                  </a:extLst>
                </a:gridCol>
                <a:gridCol w="5001822">
                  <a:extLst>
                    <a:ext uri="{9D8B030D-6E8A-4147-A177-3AD203B41FA5}">
                      <a16:colId xmlns:a16="http://schemas.microsoft.com/office/drawing/2014/main" val="1903108351"/>
                    </a:ext>
                  </a:extLst>
                </a:gridCol>
              </a:tblGrid>
              <a:tr h="768358">
                <a:tc>
                  <a:txBody>
                    <a:bodyPr/>
                    <a:lstStyle/>
                    <a:p>
                      <a:pPr algn="l" fontAlgn="ctr"/>
                      <a:r>
                        <a:rPr lang="fr-FR" sz="1800" u="sng" strike="noStrike" dirty="0">
                          <a:effectLst>
                            <a:outerShdw blurRad="38100" dist="38100" dir="2700000" algn="tl">
                              <a:srgbClr val="000000">
                                <a:alpha val="43137"/>
                              </a:srgbClr>
                            </a:outerShdw>
                          </a:effectLst>
                        </a:rPr>
                        <a:t>L'enseignant</a:t>
                      </a:r>
                      <a:endParaRPr lang="fr-FR" sz="1800" b="1" i="0" u="sng" strike="noStrike" dirty="0">
                        <a:solidFill>
                          <a:srgbClr val="FFFFFF"/>
                        </a:solidFill>
                        <a:effectLst>
                          <a:outerShdw blurRad="38100" dist="38100" dir="2700000" algn="tl">
                            <a:srgbClr val="000000">
                              <a:alpha val="43137"/>
                            </a:srgbClr>
                          </a:outerShdw>
                        </a:effectLst>
                        <a:latin typeface="Calibri" panose="020F0502020204030204" pitchFamily="34" charset="0"/>
                      </a:endParaRPr>
                    </a:p>
                  </a:txBody>
                  <a:tcPr marL="9525" marR="9525" marT="9525" marB="0" anchor="ctr"/>
                </a:tc>
                <a:tc>
                  <a:txBody>
                    <a:bodyPr/>
                    <a:lstStyle/>
                    <a:p>
                      <a:pPr algn="l" fontAlgn="ctr"/>
                      <a:r>
                        <a:rPr lang="fr-FR" sz="1800" u="sng" strike="noStrike" smtClean="0">
                          <a:effectLst>
                            <a:outerShdw blurRad="38100" dist="38100" dir="2700000" algn="tl">
                              <a:srgbClr val="000000">
                                <a:alpha val="43137"/>
                              </a:srgbClr>
                            </a:outerShdw>
                          </a:effectLst>
                        </a:rPr>
                        <a:t>La cellule mouvement</a:t>
                      </a:r>
                      <a:endParaRPr lang="fr-FR" sz="1800" b="1" i="0" u="sng" strike="noStrike" dirty="0">
                        <a:solidFill>
                          <a:srgbClr val="FFFFFF"/>
                        </a:solidFill>
                        <a:effectLst>
                          <a:outerShdw blurRad="38100" dist="38100" dir="2700000" algn="tl">
                            <a:srgbClr val="000000">
                              <a:alpha val="43137"/>
                            </a:srgbClr>
                          </a:outerShdw>
                        </a:effectLst>
                        <a:latin typeface="Calibri" panose="020F0502020204030204" pitchFamily="34" charset="0"/>
                      </a:endParaRPr>
                    </a:p>
                  </a:txBody>
                  <a:tcPr marL="9525" marR="9525" marT="9525" marB="0" anchor="ctr"/>
                </a:tc>
                <a:extLst>
                  <a:ext uri="{0D108BD9-81ED-4DB2-BD59-A6C34878D82A}">
                    <a16:rowId xmlns:a16="http://schemas.microsoft.com/office/drawing/2014/main" val="2050777963"/>
                  </a:ext>
                </a:extLst>
              </a:tr>
              <a:tr h="1530729">
                <a:tc>
                  <a:txBody>
                    <a:bodyPr/>
                    <a:lstStyle/>
                    <a:p>
                      <a:pPr algn="l" fontAlgn="ctr"/>
                      <a:r>
                        <a:rPr lang="fr-FR" sz="1800" u="none" strike="noStrike" dirty="0" smtClean="0">
                          <a:effectLst/>
                        </a:rPr>
                        <a:t>Renvoie son accusé de réception (obligatoire) avec éventuellement des demandes de changement de vœu(x)</a:t>
                      </a:r>
                    </a:p>
                  </a:txBody>
                  <a:tcPr marL="9525" marR="9525" marT="9525" marB="0" anchor="ctr"/>
                </a:tc>
                <a:tc>
                  <a:txBody>
                    <a:bodyPr/>
                    <a:lstStyle/>
                    <a:p>
                      <a:pPr algn="l" fontAlgn="ctr"/>
                      <a:r>
                        <a:rPr lang="fr-FR" sz="1800" u="none" strike="noStrike" dirty="0" smtClean="0">
                          <a:effectLst/>
                        </a:rPr>
                        <a:t>Envoie les accusés de réception</a:t>
                      </a:r>
                      <a:r>
                        <a:rPr lang="fr-FR" sz="1800" u="none" strike="noStrike" baseline="0" dirty="0" smtClean="0">
                          <a:effectLst/>
                        </a:rPr>
                        <a:t> aux enseignants (mail académique + boîte i-Prof)</a:t>
                      </a:r>
                    </a:p>
                    <a:p>
                      <a:pPr algn="l" fontAlgn="ctr"/>
                      <a:r>
                        <a:rPr lang="fr-FR" sz="1800" u="none" strike="noStrike" dirty="0" smtClean="0">
                          <a:effectLst/>
                        </a:rPr>
                        <a:t>Vérifie les barèmes</a:t>
                      </a:r>
                    </a:p>
                    <a:p>
                      <a:pPr algn="l" fontAlgn="ctr"/>
                      <a:r>
                        <a:rPr lang="fr-FR" sz="1800" b="0" i="0" u="none" strike="noStrike" dirty="0" smtClean="0">
                          <a:solidFill>
                            <a:srgbClr val="000000"/>
                          </a:solidFill>
                          <a:effectLst/>
                          <a:latin typeface="Calibri" panose="020F0502020204030204" pitchFamily="34" charset="0"/>
                        </a:rPr>
                        <a:t>Contrôle les droits et les</a:t>
                      </a:r>
                      <a:r>
                        <a:rPr lang="fr-FR" sz="1800" b="0" i="0" u="none" strike="noStrike" baseline="0" dirty="0" smtClean="0">
                          <a:solidFill>
                            <a:srgbClr val="000000"/>
                          </a:solidFill>
                          <a:effectLst/>
                          <a:latin typeface="Calibri" panose="020F0502020204030204" pitchFamily="34" charset="0"/>
                        </a:rPr>
                        <a:t> justificatifs</a:t>
                      </a:r>
                    </a:p>
                    <a:p>
                      <a:pPr algn="l" fontAlgn="ctr"/>
                      <a:r>
                        <a:rPr lang="fr-FR" sz="1800" b="0" i="0" u="none" strike="noStrike" baseline="0" dirty="0" smtClean="0">
                          <a:solidFill>
                            <a:srgbClr val="000000"/>
                          </a:solidFill>
                          <a:effectLst/>
                          <a:latin typeface="Calibri" panose="020F0502020204030204" pitchFamily="34" charset="0"/>
                        </a:rPr>
                        <a:t>Procède aux changements demandés sur les vœux</a:t>
                      </a:r>
                    </a:p>
                  </a:txBody>
                  <a:tcPr marL="9525" marR="9525" marT="9525" marB="0" anchor="ctr"/>
                </a:tc>
                <a:extLst>
                  <a:ext uri="{0D108BD9-81ED-4DB2-BD59-A6C34878D82A}">
                    <a16:rowId xmlns:a16="http://schemas.microsoft.com/office/drawing/2014/main" val="3936651934"/>
                  </a:ext>
                </a:extLst>
              </a:tr>
              <a:tr h="110978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FR" sz="1800" u="none" strike="noStrike" dirty="0" smtClean="0">
                          <a:effectLst/>
                        </a:rPr>
                        <a:t>Envoie le formulaire de demande de modification</a:t>
                      </a:r>
                      <a:r>
                        <a:rPr lang="fr-FR" sz="1800" u="none" strike="noStrike" baseline="0" dirty="0" smtClean="0">
                          <a:effectLst/>
                        </a:rPr>
                        <a:t> de barème (facultatif) et les justificatifs associés</a:t>
                      </a:r>
                      <a:endParaRPr lang="fr-FR" sz="1800" b="0" i="0" u="none" strike="noStrike" dirty="0" smtClean="0">
                        <a:solidFill>
                          <a:srgbClr val="000000"/>
                        </a:solidFill>
                        <a:effectLst/>
                        <a:latin typeface="Calibri" panose="020F0502020204030204" pitchFamily="34" charset="0"/>
                      </a:endParaRPr>
                    </a:p>
                    <a:p>
                      <a:pPr algn="l" fontAlgn="ctr"/>
                      <a:endParaRPr lang="fr-FR"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FR" sz="1800" b="0" i="0" u="none" strike="noStrike" baseline="0" dirty="0" smtClean="0">
                          <a:solidFill>
                            <a:srgbClr val="000000"/>
                          </a:solidFill>
                          <a:effectLst/>
                          <a:latin typeface="Calibri" panose="020F0502020204030204" pitchFamily="34" charset="0"/>
                        </a:rPr>
                        <a:t>Ajoute, supprime ou modifie les bonifications de barème ou les priorités dans MVT 1D</a:t>
                      </a:r>
                      <a:endParaRPr lang="fr-FR" sz="1800" b="0" i="0" u="none" strike="noStrike" dirty="0" smtClean="0">
                        <a:solidFill>
                          <a:srgbClr val="000000"/>
                        </a:solidFill>
                        <a:effectLst/>
                        <a:latin typeface="Calibri" panose="020F0502020204030204" pitchFamily="34" charset="0"/>
                      </a:endParaRPr>
                    </a:p>
                    <a:p>
                      <a:pPr algn="l" fontAlgn="ctr"/>
                      <a:endParaRPr lang="fr-FR"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42642373"/>
                  </a:ext>
                </a:extLst>
              </a:tr>
              <a:tr h="983787">
                <a:tc>
                  <a:txBody>
                    <a:bodyPr/>
                    <a:lstStyle/>
                    <a:p>
                      <a:pPr algn="l" fontAlgn="ctr"/>
                      <a:endParaRPr lang="fr-FR"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FR" sz="1800" u="none" strike="noStrike" dirty="0" smtClean="0">
                          <a:effectLst/>
                        </a:rPr>
                        <a:t> Retourne à l’enseignant un mail récapitulatif</a:t>
                      </a:r>
                      <a:endParaRPr lang="fr-FR" sz="1800" b="0" i="0" u="none" strike="noStrike" dirty="0" smtClean="0">
                        <a:solidFill>
                          <a:srgbClr val="000000"/>
                        </a:solidFill>
                        <a:effectLst/>
                        <a:latin typeface="Calibri" panose="020F0502020204030204" pitchFamily="34" charset="0"/>
                      </a:endParaRPr>
                    </a:p>
                    <a:p>
                      <a:pPr algn="l" fontAlgn="ctr"/>
                      <a:endParaRPr lang="fr-FR"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80535679"/>
                  </a:ext>
                </a:extLst>
              </a:tr>
              <a:tr h="1140939">
                <a:tc>
                  <a:txBody>
                    <a:bodyPr/>
                    <a:lstStyle/>
                    <a:p>
                      <a:pPr algn="l" fontAlgn="ctr"/>
                      <a:r>
                        <a:rPr lang="fr-FR" sz="1800" b="0" i="0" u="none" strike="noStrike" dirty="0" smtClean="0">
                          <a:solidFill>
                            <a:srgbClr val="000000"/>
                          </a:solidFill>
                          <a:effectLst/>
                          <a:latin typeface="Calibri" panose="020F0502020204030204" pitchFamily="34" charset="0"/>
                        </a:rPr>
                        <a:t>Envoie un « vu et pris connaissance de mon barème</a:t>
                      </a:r>
                      <a:r>
                        <a:rPr lang="fr-FR" sz="1800" b="0" i="0" u="none" strike="noStrike" baseline="0" dirty="0" smtClean="0">
                          <a:solidFill>
                            <a:srgbClr val="000000"/>
                          </a:solidFill>
                          <a:effectLst/>
                          <a:latin typeface="Calibri" panose="020F0502020204030204" pitchFamily="34" charset="0"/>
                        </a:rPr>
                        <a:t> définitif mouv</a:t>
                      </a:r>
                      <a:r>
                        <a:rPr lang="fr-FR" sz="1800" b="0" i="0" u="none" strike="noStrike" dirty="0" smtClean="0">
                          <a:solidFill>
                            <a:srgbClr val="000000"/>
                          </a:solidFill>
                          <a:effectLst/>
                          <a:latin typeface="Calibri" panose="020F0502020204030204" pitchFamily="34" charset="0"/>
                        </a:rPr>
                        <a:t>ement intra 2020 » avec signature</a:t>
                      </a:r>
                      <a:endParaRPr lang="fr-FR"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fr-FR"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33202252"/>
                  </a:ext>
                </a:extLst>
              </a:tr>
            </a:tbl>
          </a:graphicData>
        </a:graphic>
      </p:graphicFrame>
      <p:sp>
        <p:nvSpPr>
          <p:cNvPr id="6" name="Double flèche horizontale 5"/>
          <p:cNvSpPr/>
          <p:nvPr/>
        </p:nvSpPr>
        <p:spPr>
          <a:xfrm>
            <a:off x="4500389" y="3558999"/>
            <a:ext cx="4087258" cy="70508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Echanges par mail</a:t>
            </a:r>
            <a:endParaRPr lang="fr-FR" dirty="0"/>
          </a:p>
        </p:txBody>
      </p:sp>
      <p:sp>
        <p:nvSpPr>
          <p:cNvPr id="7" name="Organigramme : Terminateur 6"/>
          <p:cNvSpPr/>
          <p:nvPr/>
        </p:nvSpPr>
        <p:spPr>
          <a:xfrm>
            <a:off x="1531345" y="6174687"/>
            <a:ext cx="10069416" cy="29221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Barèmes sécurisés</a:t>
            </a:r>
            <a:endParaRPr lang="fr-FR" dirty="0"/>
          </a:p>
        </p:txBody>
      </p:sp>
      <p:pic>
        <p:nvPicPr>
          <p:cNvPr id="8" name="Imag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56695" y="6222695"/>
            <a:ext cx="635305" cy="635305"/>
          </a:xfrm>
          <a:prstGeom prst="rect">
            <a:avLst/>
          </a:prstGeom>
        </p:spPr>
      </p:pic>
      <p:sp>
        <p:nvSpPr>
          <p:cNvPr id="10" name="ZoneTexte 9"/>
          <p:cNvSpPr txBox="1"/>
          <p:nvPr/>
        </p:nvSpPr>
        <p:spPr>
          <a:xfrm>
            <a:off x="113607" y="1184372"/>
            <a:ext cx="1740513" cy="369332"/>
          </a:xfrm>
          <a:prstGeom prst="rect">
            <a:avLst/>
          </a:prstGeom>
          <a:noFill/>
        </p:spPr>
        <p:txBody>
          <a:bodyPr wrap="square" rtlCol="0">
            <a:spAutoFit/>
          </a:bodyPr>
          <a:lstStyle/>
          <a:p>
            <a:r>
              <a:rPr lang="fr-FR" b="1" dirty="0" smtClean="0"/>
              <a:t>18 mai 2020</a:t>
            </a:r>
            <a:endParaRPr lang="fr-FR" b="1" dirty="0"/>
          </a:p>
        </p:txBody>
      </p:sp>
      <p:sp>
        <p:nvSpPr>
          <p:cNvPr id="12" name="ZoneTexte 11"/>
          <p:cNvSpPr txBox="1"/>
          <p:nvPr/>
        </p:nvSpPr>
        <p:spPr>
          <a:xfrm>
            <a:off x="755427" y="2341468"/>
            <a:ext cx="965851" cy="830997"/>
          </a:xfrm>
          <a:prstGeom prst="rect">
            <a:avLst/>
          </a:prstGeom>
          <a:noFill/>
        </p:spPr>
        <p:txBody>
          <a:bodyPr wrap="square" rtlCol="0">
            <a:spAutoFit/>
          </a:bodyPr>
          <a:lstStyle/>
          <a:p>
            <a:pPr algn="ctr"/>
            <a:r>
              <a:rPr lang="fr-FR" sz="1600" dirty="0" smtClean="0">
                <a:solidFill>
                  <a:srgbClr val="FF0000"/>
                </a:solidFill>
              </a:rPr>
              <a:t>Limite  22 mai </a:t>
            </a:r>
          </a:p>
          <a:p>
            <a:pPr algn="ctr"/>
            <a:r>
              <a:rPr lang="fr-FR" sz="1600" dirty="0" smtClean="0">
                <a:solidFill>
                  <a:srgbClr val="FF0000"/>
                </a:solidFill>
              </a:rPr>
              <a:t>2020</a:t>
            </a:r>
            <a:endParaRPr lang="fr-FR" sz="1600" dirty="0">
              <a:solidFill>
                <a:srgbClr val="FF0000"/>
              </a:solidFill>
            </a:endParaRPr>
          </a:p>
        </p:txBody>
      </p:sp>
      <p:sp>
        <p:nvSpPr>
          <p:cNvPr id="13" name="Rectangle 12"/>
          <p:cNvSpPr/>
          <p:nvPr/>
        </p:nvSpPr>
        <p:spPr>
          <a:xfrm>
            <a:off x="248194" y="6355681"/>
            <a:ext cx="1854926" cy="369332"/>
          </a:xfrm>
          <a:prstGeom prst="rect">
            <a:avLst/>
          </a:prstGeom>
          <a:noFill/>
        </p:spPr>
        <p:txBody>
          <a:bodyPr wrap="square" lIns="91440" tIns="45720" rIns="91440" bIns="45720">
            <a:spAutoFit/>
          </a:bodyPr>
          <a:lstStyle/>
          <a:p>
            <a:pPr algn="ctr"/>
            <a:r>
              <a:rPr lang="fr-FR"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DSDEN90 - DRH</a:t>
            </a:r>
            <a:endParaRPr lang="fr-FR"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21313670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3108</TotalTime>
  <Words>1231</Words>
  <Application>Microsoft Office PowerPoint</Application>
  <PresentationFormat>Grand écran</PresentationFormat>
  <Paragraphs>133</Paragraphs>
  <Slides>13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Arial</vt:lpstr>
      <vt:lpstr>Calibri</vt:lpstr>
      <vt:lpstr>Calibri Light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Windows</dc:creator>
  <cp:lastModifiedBy>Utilisateur Windows</cp:lastModifiedBy>
  <cp:revision>102</cp:revision>
  <cp:lastPrinted>2020-01-15T10:47:30Z</cp:lastPrinted>
  <dcterms:created xsi:type="dcterms:W3CDTF">2019-12-18T14:47:18Z</dcterms:created>
  <dcterms:modified xsi:type="dcterms:W3CDTF">2020-04-20T15:27:40Z</dcterms:modified>
</cp:coreProperties>
</file>