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70" r:id="rId7"/>
    <p:sldId id="262" r:id="rId8"/>
    <p:sldId id="258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61" r:id="rId17"/>
    <p:sldId id="281" r:id="rId18"/>
    <p:sldId id="282" r:id="rId19"/>
    <p:sldId id="283" r:id="rId20"/>
    <p:sldId id="273" r:id="rId21"/>
    <p:sldId id="272" r:id="rId22"/>
    <p:sldId id="278" r:id="rId23"/>
    <p:sldId id="279" r:id="rId24"/>
    <p:sldId id="274" r:id="rId25"/>
    <p:sldId id="275" r:id="rId26"/>
    <p:sldId id="276" r:id="rId27"/>
    <p:sldId id="277" r:id="rId28"/>
    <p:sldId id="280" r:id="rId29"/>
    <p:sldId id="284" r:id="rId30"/>
    <p:sldId id="28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02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58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24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53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42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28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47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5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14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9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21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5818-A183-4008-A0B0-AA83E0FE16E3}" type="datetimeFigureOut">
              <a:rPr lang="fr-FR" smtClean="0"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FA3D-BE00-47F6-ADBF-B74890C56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7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Mathématiques </a:t>
            </a:r>
            <a:br>
              <a:rPr lang="fr-FR" dirty="0" smtClean="0"/>
            </a:br>
            <a:r>
              <a:rPr lang="fr-FR" dirty="0" smtClean="0"/>
              <a:t>Cycle 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Programmes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1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i="1" dirty="0" smtClean="0"/>
              <a:t>Les six compétences</a:t>
            </a:r>
          </a:p>
          <a:p>
            <a:pPr marL="0" indent="0">
              <a:buNone/>
            </a:pPr>
            <a:r>
              <a:rPr lang="fr-FR" b="1" dirty="0"/>
              <a:t>Représenter</a:t>
            </a:r>
            <a:endParaRPr lang="fr-FR" dirty="0"/>
          </a:p>
          <a:p>
            <a:pPr lvl="0"/>
            <a:r>
              <a:rPr lang="fr-FR" dirty="0"/>
              <a:t>Utiliser des outils pour représenter un problème : dessins, schémas, diagrammes, graphiques, écritures avec </a:t>
            </a:r>
            <a:r>
              <a:rPr lang="fr-FR" dirty="0" err="1"/>
              <a:t>parenthésages</a:t>
            </a:r>
            <a:r>
              <a:rPr lang="fr-FR" dirty="0"/>
              <a:t>, …</a:t>
            </a:r>
          </a:p>
          <a:p>
            <a:pPr lvl="0"/>
            <a:r>
              <a:rPr lang="fr-FR" dirty="0"/>
              <a:t>Produire et utiliser diverses représentations des fractions simples et des nombres décimaux.</a:t>
            </a:r>
          </a:p>
          <a:p>
            <a:pPr lvl="0"/>
            <a:r>
              <a:rPr lang="fr-FR" dirty="0"/>
              <a:t>Analyser une figure plane sous différents aspects (surface, contour de celle-ci, lignes et points).</a:t>
            </a:r>
          </a:p>
          <a:p>
            <a:pPr lvl="0"/>
            <a:r>
              <a:rPr lang="fr-FR" dirty="0"/>
              <a:t>Reconnaitre et utiliser des premiers éléments de codages d’une figure plane ou d’un solide.</a:t>
            </a:r>
          </a:p>
          <a:p>
            <a:r>
              <a:rPr lang="fr-FR" dirty="0"/>
              <a:t>Utiliser et produire des représentations de solides et de situations spatiales.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9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i="1" dirty="0" smtClean="0"/>
              <a:t>Les six compétences</a:t>
            </a:r>
          </a:p>
          <a:p>
            <a:pPr marL="0" indent="0">
              <a:buNone/>
            </a:pPr>
            <a:r>
              <a:rPr lang="fr-FR" b="1" dirty="0" smtClean="0"/>
              <a:t>Raisonner</a:t>
            </a:r>
            <a:endParaRPr lang="fr-FR" dirty="0"/>
          </a:p>
          <a:p>
            <a:pPr lvl="0"/>
            <a:r>
              <a:rPr lang="fr-FR" dirty="0"/>
              <a:t>Résoudre des problèmes nécessitant l’organisation de données multiples ou la construction d’une démarche qui combine des étapes de raisonnement.</a:t>
            </a:r>
          </a:p>
          <a:p>
            <a:pPr lvl="0"/>
            <a:r>
              <a:rPr lang="fr-FR" dirty="0"/>
              <a:t>En géométrie, passer progressivement de la perception au contrôle par les instruments pour amorcer des raisonnements s’appuyant uniquement sur des propriétés des figures et sur des relations entre objets.</a:t>
            </a:r>
          </a:p>
          <a:p>
            <a:pPr lvl="0"/>
            <a:r>
              <a:rPr lang="fr-FR" dirty="0"/>
              <a:t>Progresser collectivement dans une investigation en sachant prendre en compte le point de vue d’autrui.</a:t>
            </a:r>
          </a:p>
          <a:p>
            <a:r>
              <a:rPr lang="fr-FR" dirty="0"/>
              <a:t>Justifier ses affirmations et rechercher la validité des informations dont on dispose.</a:t>
            </a:r>
          </a:p>
        </p:txBody>
      </p:sp>
    </p:spTree>
    <p:extLst>
      <p:ext uri="{BB962C8B-B14F-4D97-AF65-F5344CB8AC3E}">
        <p14:creationId xmlns:p14="http://schemas.microsoft.com/office/powerpoint/2010/main" val="38579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i="1" dirty="0" smtClean="0"/>
              <a:t>Les six compétences</a:t>
            </a:r>
          </a:p>
          <a:p>
            <a:pPr marL="0" indent="0">
              <a:buNone/>
            </a:pPr>
            <a:r>
              <a:rPr lang="fr-FR" b="1" dirty="0"/>
              <a:t>Calculer</a:t>
            </a:r>
            <a:endParaRPr lang="fr-FR" dirty="0"/>
          </a:p>
          <a:p>
            <a:pPr lvl="0"/>
            <a:r>
              <a:rPr lang="fr-FR" dirty="0"/>
              <a:t>Calculer avec des nombres décimaux, de manière exacte ou approchée, en utilisant des stratégies ou des techniques appropriées (mentalement, en ligne, ou en posant les opérations). </a:t>
            </a:r>
          </a:p>
          <a:p>
            <a:pPr lvl="0"/>
            <a:r>
              <a:rPr lang="fr-FR" dirty="0"/>
              <a:t>Contrôler la vraisemblance de ses résultats. </a:t>
            </a:r>
          </a:p>
          <a:p>
            <a:r>
              <a:rPr lang="fr-FR" dirty="0"/>
              <a:t>Utiliser une calculatrice pour trouver ou vérifier un résultat.</a:t>
            </a:r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40891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i="1" dirty="0" smtClean="0"/>
              <a:t>Les six compétences</a:t>
            </a:r>
          </a:p>
          <a:p>
            <a:pPr marL="0" indent="0">
              <a:buNone/>
            </a:pPr>
            <a:r>
              <a:rPr lang="fr-FR" b="1" dirty="0" smtClean="0"/>
              <a:t>Communiquer</a:t>
            </a:r>
            <a:endParaRPr lang="fr-FR" dirty="0"/>
          </a:p>
          <a:p>
            <a:pPr lvl="0"/>
            <a:r>
              <a:rPr lang="fr-FR" dirty="0"/>
              <a:t>Utiliser progressivement un vocabulaire adéquat et/ou des notations adaptées pour décrire une situation, exposer une argumentation.</a:t>
            </a:r>
          </a:p>
          <a:p>
            <a:r>
              <a:rPr lang="fr-FR" dirty="0"/>
              <a:t>Expliquer sa démarche ou son raisonnement, comprendre les explications d’un autre et argumenter dans l’échange.</a:t>
            </a:r>
          </a:p>
        </p:txBody>
      </p:sp>
    </p:spTree>
    <p:extLst>
      <p:ext uri="{BB962C8B-B14F-4D97-AF65-F5344CB8AC3E}">
        <p14:creationId xmlns:p14="http://schemas.microsoft.com/office/powerpoint/2010/main" val="16766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Modéliser   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036823"/>
              </p:ext>
            </p:extLst>
          </p:nvPr>
        </p:nvGraphicFramePr>
        <p:xfrm>
          <a:off x="251520" y="764704"/>
          <a:ext cx="8712969" cy="5878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422322"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4</a:t>
                      </a:r>
                      <a:endParaRPr lang="fr-FR" dirty="0"/>
                    </a:p>
                  </a:txBody>
                  <a:tcPr/>
                </a:tc>
              </a:tr>
              <a:tr h="4114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Utiliser des outils mathématiques pour résoudre des problèmes concrets, notamment des problèmes portant sur des grandeurs et leurs mesures.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Réaliser que certains problèmes relèvent de situations additives, d’autres de situations multiplicatives, de partages ou de groupements.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Reconnaitre des formes dans des objets réels et les reproduire géométriquement.</a:t>
                      </a:r>
                      <a:endParaRPr lang="fr-FR" sz="1600" dirty="0" smtClean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Utiliser les mathématiques pour résoudre quelques problèmes issus de situations de la vie quotidienne. </a:t>
                      </a:r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Reconnaitre et distinguer des problèmes relevant de situations additives, multiplicatives, de proportionnalité.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Reconnaitre des situations réelles pouvant être modélisées par des relations géométriques (alignement, parallélisme, perpendicularité, symétrie) ; utiliser des propriétés géométriques pour reconnaitre des objets.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Traduire en langage mathématique une situation réelle (par exemple à l'aide d'équations, de fonctions, de configurations géométriques, d'outils statistiques).</a:t>
                      </a:r>
                      <a:endParaRPr lang="fr-FR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Reconnaître des situations de proportionnalité et résoudre les problèmes correspondants.</a:t>
                      </a:r>
                      <a:endParaRPr lang="fr-FR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Comprendre et utiliser une simulation numérique ou géométrique.</a:t>
                      </a:r>
                      <a:endParaRPr lang="fr-FR" sz="1600" dirty="0" smtClean="0">
                        <a:effectLst/>
                      </a:endParaRPr>
                    </a:p>
                    <a:p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 smtClean="0">
                          <a:effectLst/>
                        </a:rPr>
                        <a:t>Valider ou invalider un modèle, comparer une situation à un modèle connu (par exemple un modèle aléatoire).</a:t>
                      </a:r>
                      <a:endParaRPr lang="fr-FR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9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Le programme de mathématiques du cycle 3 est décliné en trois thèmes :</a:t>
            </a:r>
          </a:p>
          <a:p>
            <a:r>
              <a:rPr lang="fr-FR" sz="2400" dirty="0" smtClean="0"/>
              <a:t>Nombres et calculs</a:t>
            </a:r>
          </a:p>
          <a:p>
            <a:r>
              <a:rPr lang="fr-FR" sz="2400" dirty="0" smtClean="0"/>
              <a:t>Grandeurs et mesures</a:t>
            </a:r>
          </a:p>
          <a:p>
            <a:r>
              <a:rPr lang="fr-FR" sz="2400" dirty="0" smtClean="0"/>
              <a:t>Espace et géométrie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Le thème « organisation et gestion de données » n’a pas disparu ; les connaissances et compétences qui lui correspondent sont déclinées de façon transversale dans les trois autres thèmes. 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Dans l’organisation du programme, le thème « grandeurs et mesures » est en seconde position  : c’est en effet au travers de situations mobilisant les grandeurs et les mesures que les connaissances et compétences sur les nombres et le calcul permettront de résoudre des problèmes à support géométrique.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993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Pour chaque thème :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 attendus de fin de cycle : objectifs d’apprentissage et d’évaluation des acquis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Pour chaque attendu de fin de cycle : 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 connaissances et compétences associées</a:t>
            </a:r>
          </a:p>
          <a:p>
            <a:pPr>
              <a:buBlip>
                <a:blip r:embed="rId2"/>
              </a:buBlip>
            </a:pPr>
            <a:r>
              <a:rPr lang="fr-FR" dirty="0"/>
              <a:t> </a:t>
            </a:r>
            <a:r>
              <a:rPr lang="fr-FR" dirty="0" smtClean="0"/>
              <a:t>exemples de situations, d’activités et de ressources pour l’élève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8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Attendus de fin de cycle :</a:t>
            </a:r>
          </a:p>
          <a:p>
            <a:pPr marL="0" indent="0">
              <a:buNone/>
            </a:pPr>
            <a:r>
              <a:rPr lang="fr-FR" i="1" dirty="0" smtClean="0"/>
              <a:t>Nombres et calculs :</a:t>
            </a:r>
          </a:p>
          <a:p>
            <a:r>
              <a:rPr lang="fr-FR" dirty="0"/>
              <a:t>Utiliser et représenter les grands nombres entiers, des fractions simples, les nombres décimaux.</a:t>
            </a:r>
          </a:p>
          <a:p>
            <a:r>
              <a:rPr lang="fr-FR" dirty="0"/>
              <a:t>Calculer avec des nombres entiers et des nombres décimaux.</a:t>
            </a:r>
          </a:p>
          <a:p>
            <a:r>
              <a:rPr lang="fr-FR" dirty="0"/>
              <a:t>Résoudre des problèmes en utilisant des fractions simples, les nombres décimaux et le calcul. </a:t>
            </a:r>
          </a:p>
        </p:txBody>
      </p:sp>
    </p:spTree>
    <p:extLst>
      <p:ext uri="{BB962C8B-B14F-4D97-AF65-F5344CB8AC3E}">
        <p14:creationId xmlns:p14="http://schemas.microsoft.com/office/powerpoint/2010/main" val="36949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Attendus de fin de cycle :</a:t>
            </a:r>
          </a:p>
          <a:p>
            <a:pPr marL="0" indent="0">
              <a:buNone/>
            </a:pPr>
            <a:r>
              <a:rPr lang="fr-FR" i="1" dirty="0" smtClean="0"/>
              <a:t>Grandeurs et mesures :</a:t>
            </a:r>
          </a:p>
          <a:p>
            <a:r>
              <a:rPr lang="fr-FR" dirty="0"/>
              <a:t>Comparer, estimer, mesurer des grandeurs géométriques avec des nombres entiers et des nombres décimaux : longueur (périmètre), aire, volume, angle.</a:t>
            </a:r>
          </a:p>
          <a:p>
            <a:r>
              <a:rPr lang="fr-FR" dirty="0"/>
              <a:t>Utiliser le lexique, les unités, les instruments de mesures spécifiques de ces grandeurs.</a:t>
            </a:r>
          </a:p>
          <a:p>
            <a:r>
              <a:rPr lang="fr-FR" dirty="0"/>
              <a:t>Résoudre des problèmes impliquant des grandeurs (géométriques, physiques, économiques) en utilisant des nombres entiers et des nombres décimaux.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023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Attendus de fin de cycle :</a:t>
            </a:r>
          </a:p>
          <a:p>
            <a:pPr marL="0" indent="0">
              <a:buNone/>
            </a:pPr>
            <a:r>
              <a:rPr lang="fr-FR" i="1" dirty="0" smtClean="0"/>
              <a:t>Espace et géométrie :</a:t>
            </a:r>
          </a:p>
          <a:p>
            <a:pPr lvl="0"/>
            <a:r>
              <a:rPr lang="fr-FR" dirty="0"/>
              <a:t>(Se) repérer et (se) déplacer dans l’espace en utilisant ou en élaborant des représentations.</a:t>
            </a:r>
          </a:p>
          <a:p>
            <a:pPr lvl="0"/>
            <a:r>
              <a:rPr lang="fr-FR" dirty="0"/>
              <a:t>Reconnaitre, nommer, décrire, reproduire, représenter, construire des figures et solides usuels.</a:t>
            </a:r>
          </a:p>
          <a:p>
            <a:r>
              <a:rPr lang="fr-FR" dirty="0"/>
              <a:t>Reconnaitre et utiliser quelques relations géométriques (notions d’alignement, d’appartenance, de perpendicularité, de parallélisme, d’égalité de longueurs, d’égalité d’angle, de distance entre deux points, de symétrie, d’agrandissement et de réduction).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629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Structure des programmes des cycles 2, 3 et 4 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Volet 1 : spécificités du cycle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lnSpc>
                <a:spcPct val="80000"/>
              </a:lnSpc>
            </a:pPr>
            <a:r>
              <a:rPr lang="fr-FR" dirty="0" smtClean="0"/>
              <a:t>Volet 2 : </a:t>
            </a:r>
            <a:r>
              <a:rPr lang="fr-FR" altLang="fr-FR" dirty="0" smtClean="0">
                <a:ea typeface="ＭＳ Ｐゴシック" pitchFamily="34" charset="-128"/>
              </a:rPr>
              <a:t>contributions </a:t>
            </a:r>
            <a:r>
              <a:rPr lang="fr-FR" altLang="fr-FR" dirty="0">
                <a:ea typeface="ＭＳ Ｐゴシック" pitchFamily="34" charset="-128"/>
              </a:rPr>
              <a:t>essentielles des différents enseignements au socle commun </a:t>
            </a:r>
            <a:endParaRPr lang="fr-FR" altLang="fr-FR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altLang="fr-FR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fr-FR" altLang="fr-FR" dirty="0">
                <a:ea typeface="ＭＳ Ｐゴシック" pitchFamily="34" charset="-128"/>
              </a:rPr>
              <a:t>Volet 3 : </a:t>
            </a:r>
            <a:r>
              <a:rPr lang="fr-FR" altLang="fr-FR" dirty="0" smtClean="0">
                <a:ea typeface="ＭＳ Ｐゴシック" pitchFamily="34" charset="-128"/>
              </a:rPr>
              <a:t>programme de chaque enseignement </a:t>
            </a:r>
            <a:endParaRPr lang="fr-FR" altLang="fr-FR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0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Connaissances et compétences associées :</a:t>
            </a:r>
          </a:p>
          <a:p>
            <a:r>
              <a:rPr lang="fr-FR" dirty="0" smtClean="0"/>
              <a:t>Elles déclinent </a:t>
            </a:r>
            <a:r>
              <a:rPr lang="fr-FR" dirty="0"/>
              <a:t>les attendus de fin de cycle. </a:t>
            </a:r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qui est visé est leur mobilisation de manière combinée dans des tâches riches et  porteuses de sens. </a:t>
            </a:r>
            <a:endParaRPr lang="fr-FR" dirty="0" smtClean="0"/>
          </a:p>
          <a:p>
            <a:r>
              <a:rPr lang="fr-FR" dirty="0" smtClean="0"/>
              <a:t>Elles </a:t>
            </a:r>
            <a:r>
              <a:rPr lang="fr-FR" dirty="0"/>
              <a:t>constituent  un support de </a:t>
            </a:r>
            <a:r>
              <a:rPr lang="fr-FR" dirty="0" smtClean="0"/>
              <a:t>travail qui n’est ni une chronologie ni une progression</a:t>
            </a:r>
            <a:r>
              <a:rPr lang="fr-FR" dirty="0"/>
              <a:t> : chaque élément doit être travaillé dès le début du cycle et enrichi progressivement, en tenant compte des repères de progressivité.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02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Connaissances et compétences associées :</a:t>
            </a:r>
          </a:p>
          <a:p>
            <a:pPr marL="0" indent="0">
              <a:buNone/>
            </a:pPr>
            <a:endParaRPr lang="fr-FR" b="1" dirty="0" smtClean="0"/>
          </a:p>
          <a:p>
            <a:r>
              <a:rPr lang="fr-FR" u="sng" dirty="0" smtClean="0"/>
              <a:t>Cette </a:t>
            </a:r>
            <a:r>
              <a:rPr lang="fr-FR" u="sng" dirty="0"/>
              <a:t>déclinaison ne reflète pas la cohésion des apprentissages</a:t>
            </a:r>
            <a:r>
              <a:rPr lang="fr-FR" dirty="0"/>
              <a:t> mais privilégie les capacités et connaissances qui sont nécessairement mobilisées dans toute activité mathématique portant sur le thème donné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Pour </a:t>
            </a:r>
            <a:r>
              <a:rPr lang="fr-FR" dirty="0"/>
              <a:t>construire les apprentissages et évaluer les acquis, on peut être </a:t>
            </a:r>
            <a:r>
              <a:rPr lang="fr-FR" dirty="0" smtClean="0"/>
              <a:t>amené </a:t>
            </a:r>
            <a:r>
              <a:rPr lang="fr-FR" dirty="0"/>
              <a:t>à travailler ces capacités de manière isolée. Ce travail ne doit pas être un préambule qui conditionne le traitement d’autres tâches, ni la finalité des apprentissages et de l’évaluation. Il sert </a:t>
            </a:r>
            <a:r>
              <a:rPr lang="fr-FR" dirty="0" smtClean="0"/>
              <a:t>à installer </a:t>
            </a:r>
            <a:r>
              <a:rPr lang="fr-FR" dirty="0"/>
              <a:t>dans la durée des automatismes qui permettent de libérer des ressources pour faciliter la résolution de tâches plus riches.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grandes orientations décrites dans les chapeaux des thèmes explicitent la façon dont sont combinées ces </a:t>
            </a:r>
            <a:r>
              <a:rPr lang="fr-FR" dirty="0" smtClean="0"/>
              <a:t>connaissances et compétences (capacités) pour </a:t>
            </a:r>
            <a:r>
              <a:rPr lang="fr-FR" dirty="0"/>
              <a:t>garantir la cohérence globale des apprentissages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62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Deux exemples de situations d’apprentissage ou d’évaluation :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Situation 1</a:t>
            </a:r>
            <a:r>
              <a:rPr lang="fr-FR" dirty="0" smtClean="0">
                <a:solidFill>
                  <a:srgbClr val="0070C0"/>
                </a:solidFill>
              </a:rPr>
              <a:t> :  </a:t>
            </a:r>
          </a:p>
          <a:p>
            <a:pPr marL="0" indent="0">
              <a:buNone/>
            </a:pPr>
            <a:r>
              <a:rPr lang="fr-FR" i="1" dirty="0" smtClean="0">
                <a:solidFill>
                  <a:srgbClr val="0070C0"/>
                </a:solidFill>
              </a:rPr>
              <a:t>Calcul en ligne (énoncé donné oralement)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Calculer la somme de trois unités et soixante-dix-huit centièmes et de cinq unités et six dixièmes.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i="1" dirty="0" smtClean="0">
                <a:solidFill>
                  <a:srgbClr val="0070C0"/>
                </a:solidFill>
              </a:rPr>
              <a:t>Décrire l’activité de l’élève face à une telle situation.</a:t>
            </a:r>
          </a:p>
          <a:p>
            <a:pPr>
              <a:buFontTx/>
              <a:buChar char="-"/>
            </a:pPr>
            <a:r>
              <a:rPr lang="fr-FR" i="1" dirty="0" smtClean="0">
                <a:solidFill>
                  <a:srgbClr val="0070C0"/>
                </a:solidFill>
              </a:rPr>
              <a:t>Quelles compétences sont développées au travers de cette situation ?</a:t>
            </a:r>
          </a:p>
          <a:p>
            <a:pPr>
              <a:buFontTx/>
              <a:buChar char="-"/>
            </a:pPr>
            <a:r>
              <a:rPr lang="fr-FR" i="1" dirty="0" smtClean="0">
                <a:solidFill>
                  <a:srgbClr val="0070C0"/>
                </a:solidFill>
              </a:rPr>
              <a:t>Quelle trace gardera-t-on de cette situation ?</a:t>
            </a:r>
            <a:endParaRPr lang="fr-FR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Situation 2</a:t>
            </a:r>
            <a:r>
              <a:rPr lang="fr-FR" dirty="0" smtClean="0">
                <a:solidFill>
                  <a:srgbClr val="0070C0"/>
                </a:solidFill>
              </a:rPr>
              <a:t> :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altLang="fr-FR" dirty="0">
                <a:solidFill>
                  <a:srgbClr val="0070C0"/>
                </a:solidFill>
              </a:rPr>
              <a:t>Quel est le pays le plus peuplé ?</a:t>
            </a:r>
          </a:p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70C0"/>
                </a:solidFill>
              </a:rPr>
              <a:t>Pays </a:t>
            </a:r>
            <a:r>
              <a:rPr lang="fr-FR" altLang="fr-FR" dirty="0">
                <a:solidFill>
                  <a:srgbClr val="0070C0"/>
                </a:solidFill>
              </a:rPr>
              <a:t>A : cinq cent treize millions d'habitants</a:t>
            </a:r>
          </a:p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70C0"/>
                </a:solidFill>
              </a:rPr>
              <a:t>Pays </a:t>
            </a:r>
            <a:r>
              <a:rPr lang="fr-FR" altLang="fr-FR" dirty="0">
                <a:solidFill>
                  <a:srgbClr val="0070C0"/>
                </a:solidFill>
              </a:rPr>
              <a:t>B : </a:t>
            </a:r>
            <a:r>
              <a:rPr lang="fr-FR" altLang="fr-FR" dirty="0" smtClean="0">
                <a:solidFill>
                  <a:srgbClr val="0070C0"/>
                </a:solidFill>
              </a:rPr>
              <a:t>75 </a:t>
            </a:r>
            <a:r>
              <a:rPr lang="fr-FR" altLang="fr-FR" dirty="0">
                <a:solidFill>
                  <a:srgbClr val="0070C0"/>
                </a:solidFill>
              </a:rPr>
              <a:t>000  milliers </a:t>
            </a:r>
            <a:r>
              <a:rPr lang="fr-FR" altLang="fr-FR" dirty="0" smtClean="0">
                <a:solidFill>
                  <a:srgbClr val="0070C0"/>
                </a:solidFill>
              </a:rPr>
              <a:t>d'habitants</a:t>
            </a:r>
          </a:p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70C0"/>
                </a:solidFill>
              </a:rPr>
              <a:t>Pays C : 0,13 milliards d’habitants</a:t>
            </a:r>
          </a:p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70C0"/>
                </a:solidFill>
              </a:rPr>
              <a:t>Pays D : 91 857 000  habitants</a:t>
            </a:r>
            <a:endParaRPr lang="fr-FR" alt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i="1" dirty="0" smtClean="0">
                <a:solidFill>
                  <a:srgbClr val="0070C0"/>
                </a:solidFill>
              </a:rPr>
              <a:t>Décrire l’activité de l’élève face à une telle situation.</a:t>
            </a:r>
          </a:p>
          <a:p>
            <a:pPr>
              <a:buFontTx/>
              <a:buChar char="-"/>
            </a:pPr>
            <a:r>
              <a:rPr lang="fr-FR" i="1" dirty="0">
                <a:solidFill>
                  <a:srgbClr val="0070C0"/>
                </a:solidFill>
              </a:rPr>
              <a:t>Quelles compétences sont développées au travers de cette situation ?</a:t>
            </a:r>
          </a:p>
          <a:p>
            <a:pPr>
              <a:buFontTx/>
              <a:buChar char="-"/>
            </a:pPr>
            <a:r>
              <a:rPr lang="fr-FR" i="1" dirty="0" smtClean="0">
                <a:solidFill>
                  <a:srgbClr val="0070C0"/>
                </a:solidFill>
              </a:rPr>
              <a:t>Quelle trace gardera-t-on de cette situation ?</a:t>
            </a:r>
            <a:endParaRPr lang="fr-FR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936" cy="4209331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Les exemples </a:t>
            </a:r>
            <a:r>
              <a:rPr lang="fr-FR" b="1" dirty="0"/>
              <a:t>de situations, d’activités et de ressources pour </a:t>
            </a:r>
            <a:r>
              <a:rPr lang="fr-FR" b="1" dirty="0" smtClean="0"/>
              <a:t>l’élève </a:t>
            </a:r>
            <a:r>
              <a:rPr lang="fr-FR" dirty="0" smtClean="0"/>
              <a:t>donnent des pistes pour la mise en œuvre de l’enseignement.</a:t>
            </a:r>
          </a:p>
          <a:p>
            <a:pPr marL="0" indent="0">
              <a:buNone/>
            </a:pPr>
            <a:r>
              <a:rPr lang="fr-FR" dirty="0" smtClean="0"/>
              <a:t>Ils ne doivent </a:t>
            </a:r>
            <a:r>
              <a:rPr lang="fr-FR" dirty="0"/>
              <a:t>être conçus </a:t>
            </a:r>
            <a:r>
              <a:rPr lang="fr-FR" dirty="0" smtClean="0"/>
              <a:t>ni comme des passages obligés ni comme les limites du programme. </a:t>
            </a:r>
          </a:p>
        </p:txBody>
      </p:sp>
    </p:spTree>
    <p:extLst>
      <p:ext uri="{BB962C8B-B14F-4D97-AF65-F5344CB8AC3E}">
        <p14:creationId xmlns:p14="http://schemas.microsoft.com/office/powerpoint/2010/main" val="32821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Des </a:t>
            </a:r>
            <a:r>
              <a:rPr lang="fr-FR" sz="2400" b="1" dirty="0" smtClean="0"/>
              <a:t>repères de progressivité</a:t>
            </a:r>
            <a:r>
              <a:rPr lang="fr-FR" sz="2400" dirty="0" smtClean="0"/>
              <a:t> sont indiqués pour chaque thème et un paragraphe spécifique donne ces repères pour la </a:t>
            </a:r>
            <a:r>
              <a:rPr lang="fr-FR" sz="2400" dirty="0" smtClean="0"/>
              <a:t>proportionnalité.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Ces repères ne déclinent pas l’étude du programme par année mais donnent des indications qui peuvent porter :</a:t>
            </a:r>
          </a:p>
          <a:p>
            <a:r>
              <a:rPr lang="fr-FR" sz="2400" dirty="0" smtClean="0"/>
              <a:t>sur la chronologie des apprentissages, </a:t>
            </a:r>
          </a:p>
          <a:p>
            <a:r>
              <a:rPr lang="fr-FR" sz="2400" dirty="0" smtClean="0"/>
              <a:t>sur l’année à partir de laquelle une notion peut être étudiée, </a:t>
            </a:r>
          </a:p>
          <a:p>
            <a:r>
              <a:rPr lang="fr-FR" sz="2400" dirty="0" smtClean="0"/>
              <a:t>sur les éléments à prendre en compte dans l’enrichissement progressif des apprentissages liés aux notions ou aux compétences travaillées,</a:t>
            </a:r>
          </a:p>
          <a:p>
            <a:r>
              <a:rPr lang="fr-FR" sz="2400" dirty="0" smtClean="0"/>
              <a:t>sur le niveau de complexité  et les types des problèmes proposés.</a:t>
            </a:r>
          </a:p>
          <a:p>
            <a:pPr marL="0" indent="0">
              <a:buNone/>
            </a:pPr>
            <a:r>
              <a:rPr lang="fr-FR" sz="2400" dirty="0" smtClean="0"/>
              <a:t>Il est indiqué que, lors de la résolution de problèmes, il est possible d’aller au-delà des </a:t>
            </a:r>
            <a:r>
              <a:rPr lang="fr-FR" sz="2400" dirty="0"/>
              <a:t>repères de progressivité </a:t>
            </a:r>
            <a:r>
              <a:rPr lang="fr-FR" sz="2400" dirty="0" smtClean="0"/>
              <a:t>identifiés pour chaque niveau, avec certains élèves ou avec toute la classe.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100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68549"/>
            <a:ext cx="8229600" cy="3228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Des </a:t>
            </a:r>
            <a:r>
              <a:rPr lang="fr-FR" b="1" dirty="0" smtClean="0"/>
              <a:t>croisements entre enseignements </a:t>
            </a:r>
            <a:r>
              <a:rPr lang="fr-FR" dirty="0" smtClean="0"/>
              <a:t>sont proposés. </a:t>
            </a:r>
          </a:p>
          <a:p>
            <a:pPr marL="0" indent="0">
              <a:buNone/>
            </a:pPr>
            <a:r>
              <a:rPr lang="fr-FR" dirty="0" smtClean="0"/>
              <a:t>Sources de situations à travailler dans le cadre de la résolution de problèmes (tâches riches), ces croisements permettent de donner du sens aux apprentissages mathématiques.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0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Logique </a:t>
            </a:r>
            <a:r>
              <a:rPr lang="fr-FR" b="1" dirty="0" err="1" smtClean="0"/>
              <a:t>spiralaire</a:t>
            </a:r>
            <a:r>
              <a:rPr lang="fr-FR" b="1" dirty="0" smtClean="0"/>
              <a:t> des apprentissages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une </a:t>
            </a:r>
            <a:r>
              <a:rPr lang="fr-FR" dirty="0"/>
              <a:t>progression en spirale se caractérise par une organisation de l’enseignement qui permet aux élèves de fréquenter une même notion plusieurs fois dans </a:t>
            </a:r>
            <a:r>
              <a:rPr lang="fr-FR" dirty="0" smtClean="0"/>
              <a:t>le cycle, </a:t>
            </a:r>
            <a:r>
              <a:rPr lang="fr-FR" dirty="0"/>
              <a:t>avec des degrés d’approfondissement et de formulation adaptés à leurs niveaux d’apprentissage. Elle se distingue d’une formation par chapitres ou par micro-chapitres.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 smtClean="0"/>
              <a:t>(extrait des recommandations du jury de la conférence de consensus du CNESCO sur l’apprentissage des nombres et des opérations)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4934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62500" lnSpcReduction="20000"/>
          </a:bodyPr>
          <a:lstStyle/>
          <a:p>
            <a:pPr marL="88900" lvl="1" indent="0">
              <a:buNone/>
            </a:pPr>
            <a:r>
              <a:rPr lang="fr-FR" b="1" dirty="0"/>
              <a:t>Logique </a:t>
            </a:r>
            <a:r>
              <a:rPr lang="fr-FR" b="1" dirty="0" err="1"/>
              <a:t>spiralaire</a:t>
            </a:r>
            <a:r>
              <a:rPr lang="fr-FR" b="1" dirty="0"/>
              <a:t> des apprentissages </a:t>
            </a:r>
            <a:r>
              <a:rPr lang="fr-FR" dirty="0"/>
              <a:t>:</a:t>
            </a:r>
          </a:p>
          <a:p>
            <a:pPr marL="88900" lvl="1" indent="0">
              <a:buNone/>
            </a:pPr>
            <a:endParaRPr lang="fr-FR" dirty="0" smtClean="0"/>
          </a:p>
          <a:p>
            <a:pPr marL="358775" lvl="1" indent="-269875">
              <a:buFont typeface="Arial" panose="020B0604020202020204" pitchFamily="34" charset="0"/>
              <a:buChar char="•"/>
            </a:pPr>
            <a:r>
              <a:rPr lang="fr-FR" dirty="0"/>
              <a:t>Ne pas attendre l’acquisition parfaite d’une partie d’une notion pour en poursuivre l’étude : exemple : ne pas attendre la maîtrise parfaite du système de numération pour introduire l’étude des décimaux. L’étude des décimaux permet de poursuivre la construction du système de numération</a:t>
            </a:r>
            <a:r>
              <a:rPr lang="fr-FR" dirty="0" smtClean="0"/>
              <a:t>.</a:t>
            </a:r>
          </a:p>
          <a:p>
            <a:pPr marL="88900" lvl="1" indent="0">
              <a:buNone/>
            </a:pPr>
            <a:endParaRPr lang="fr-FR" dirty="0"/>
          </a:p>
          <a:p>
            <a:pPr marL="358775" lvl="1" indent="-269875">
              <a:buFont typeface="Arial" panose="020B0604020202020204" pitchFamily="34" charset="0"/>
              <a:buChar char="•"/>
            </a:pPr>
            <a:r>
              <a:rPr lang="fr-FR" dirty="0" smtClean="0"/>
              <a:t>Proposer des activités d’introduction pour  motiver le besoin des nouvelles notions</a:t>
            </a:r>
          </a:p>
          <a:p>
            <a:pPr marL="457200" lvl="1" indent="0">
              <a:buNone/>
            </a:pPr>
            <a:endParaRPr lang="fr-FR" dirty="0"/>
          </a:p>
          <a:p>
            <a:pPr marL="358775" lvl="1" indent="-269875">
              <a:buFont typeface="Arial" panose="020B0604020202020204" pitchFamily="34" charset="0"/>
              <a:buChar char="•"/>
            </a:pPr>
            <a:r>
              <a:rPr lang="fr-FR" dirty="0" smtClean="0"/>
              <a:t>Prendre en compte les ruptures </a:t>
            </a:r>
            <a:r>
              <a:rPr lang="fr-FR" dirty="0"/>
              <a:t>et </a:t>
            </a:r>
            <a:r>
              <a:rPr lang="fr-FR" dirty="0" smtClean="0"/>
              <a:t>les continuités dans </a:t>
            </a:r>
            <a:r>
              <a:rPr lang="fr-FR" dirty="0"/>
              <a:t>l’apprentissage des différentes </a:t>
            </a:r>
            <a:r>
              <a:rPr lang="fr-FR" dirty="0" smtClean="0"/>
              <a:t>notions :</a:t>
            </a:r>
          </a:p>
          <a:p>
            <a:pPr marL="1403350" lvl="3" indent="-457200">
              <a:buFont typeface="Courier New" panose="02070309020205020404" pitchFamily="49" charset="0"/>
              <a:buChar char="o"/>
            </a:pPr>
            <a:r>
              <a:rPr lang="fr-FR" sz="2800" dirty="0" smtClean="0"/>
              <a:t>nécessité par exemple de faire apparaître  la continuité </a:t>
            </a:r>
            <a:r>
              <a:rPr lang="fr-FR" sz="2800" dirty="0"/>
              <a:t>de la </a:t>
            </a:r>
            <a:r>
              <a:rPr lang="fr-FR" sz="2800" dirty="0" smtClean="0"/>
              <a:t>numération </a:t>
            </a:r>
            <a:r>
              <a:rPr lang="fr-FR" sz="2800" dirty="0"/>
              <a:t>décimale de position et </a:t>
            </a:r>
            <a:r>
              <a:rPr lang="fr-FR" sz="2800" dirty="0" smtClean="0"/>
              <a:t>la rupture liée au fractionnement </a:t>
            </a:r>
            <a:r>
              <a:rPr lang="fr-FR" sz="2800" dirty="0"/>
              <a:t>de </a:t>
            </a:r>
            <a:r>
              <a:rPr lang="fr-FR" sz="2800" dirty="0" smtClean="0"/>
              <a:t>l’unité dans le passage des entiers aux décimaux.</a:t>
            </a:r>
          </a:p>
          <a:p>
            <a:pPr marL="488950" lvl="2" indent="0">
              <a:buNone/>
            </a:pPr>
            <a:endParaRPr lang="fr-FR" dirty="0"/>
          </a:p>
          <a:p>
            <a:pPr marL="358775" lvl="1" indent="-269875">
              <a:buFont typeface="Arial" panose="020B0604020202020204" pitchFamily="34" charset="0"/>
              <a:buChar char="•"/>
            </a:pPr>
            <a:r>
              <a:rPr lang="fr-FR" dirty="0" smtClean="0"/>
              <a:t>Laisser du temps avant l’institutionnalisation </a:t>
            </a:r>
          </a:p>
          <a:p>
            <a:pPr marL="88900" lvl="1" indent="0">
              <a:buNone/>
            </a:pPr>
            <a:endParaRPr lang="fr-FR" dirty="0" smtClean="0"/>
          </a:p>
          <a:p>
            <a:pPr marL="358775" lvl="1" indent="-269875">
              <a:buFont typeface="Arial" panose="020B0604020202020204" pitchFamily="34" charset="0"/>
              <a:buChar char="•"/>
            </a:pPr>
            <a:r>
              <a:rPr lang="fr-FR" dirty="0" smtClean="0"/>
              <a:t>Proposer ou faire élaborer par les élèves des « textes de savoir » (</a:t>
            </a:r>
            <a:r>
              <a:rPr lang="fr-FR" dirty="0"/>
              <a:t>textes intermédiaires, textes négociés ou non, textes formalisés</a:t>
            </a:r>
            <a:r>
              <a:rPr lang="fr-FR" dirty="0" smtClean="0"/>
              <a:t>…)</a:t>
            </a:r>
          </a:p>
          <a:p>
            <a:pPr marL="358775" lvl="1" indent="-269875">
              <a:buFont typeface="Arial" panose="020B0604020202020204" pitchFamily="34" charset="0"/>
              <a:buChar char="•"/>
            </a:pPr>
            <a:endParaRPr lang="fr-FR" dirty="0"/>
          </a:p>
          <a:p>
            <a:pPr marL="358775" lvl="1" indent="-269875">
              <a:buFont typeface="Arial" panose="020B0604020202020204" pitchFamily="34" charset="0"/>
              <a:buChar char="•"/>
            </a:pPr>
            <a:r>
              <a:rPr lang="fr-FR" dirty="0" smtClean="0"/>
              <a:t>Expliciter </a:t>
            </a:r>
            <a:r>
              <a:rPr lang="fr-FR" dirty="0"/>
              <a:t>aux élèves  </a:t>
            </a:r>
            <a:r>
              <a:rPr lang="fr-FR" dirty="0" smtClean="0"/>
              <a:t>l’amont </a:t>
            </a:r>
            <a:r>
              <a:rPr lang="fr-FR" dirty="0"/>
              <a:t>et </a:t>
            </a:r>
            <a:r>
              <a:rPr lang="fr-FR" dirty="0" smtClean="0"/>
              <a:t>l’aval des apprentissages , en quoi ceux-ci s’enrichissent progressivement,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27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i="1" dirty="0" smtClean="0"/>
              <a:t>Focus sur une évolution forte :</a:t>
            </a:r>
          </a:p>
          <a:p>
            <a:pPr marL="0" indent="0">
              <a:buNone/>
            </a:pPr>
            <a:r>
              <a:rPr lang="fr-FR" b="1" dirty="0" smtClean="0"/>
              <a:t>Le calcul en ligne</a:t>
            </a:r>
          </a:p>
          <a:p>
            <a:pPr marL="0" indent="0">
              <a:buNone/>
            </a:pPr>
            <a:r>
              <a:rPr lang="fr-FR" dirty="0" smtClean="0"/>
              <a:t>C’est </a:t>
            </a:r>
            <a:r>
              <a:rPr lang="fr-FR" dirty="0"/>
              <a:t>une modalité de calcul écrit, ou partiellement écrit. </a:t>
            </a:r>
            <a:r>
              <a:rPr lang="fr-FR" dirty="0" smtClean="0"/>
              <a:t>Complémentaire au calcul mental, elle </a:t>
            </a:r>
            <a:r>
              <a:rPr lang="fr-FR" dirty="0"/>
              <a:t>s’oppose au calcul posé dans le sens où elle ne consiste pas en la mise en œuvre d’un algorithme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Pratiquée de façon rituelle, cette modalité de calcul permet, en donnant une large place à la différenciation, de développer l’intelligence du calcul, des automatismes de calcul, le sens des nombres et les propriétés des opérations.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b="1" dirty="0" smtClean="0"/>
              <a:t>Grandes orientations de l’enseignement des mathématiques au cycle 3 :</a:t>
            </a:r>
          </a:p>
          <a:p>
            <a:pPr marL="0" indent="0">
              <a:buNone/>
            </a:pPr>
            <a:endParaRPr lang="fr-FR" sz="1300" dirty="0" smtClean="0"/>
          </a:p>
          <a:p>
            <a:r>
              <a:rPr lang="fr-FR" sz="2400" dirty="0" smtClean="0"/>
              <a:t>Poursuite du développement des six compétences majeures des mathématiques</a:t>
            </a:r>
          </a:p>
          <a:p>
            <a:r>
              <a:rPr lang="fr-FR" sz="2400" dirty="0" smtClean="0"/>
              <a:t>Résolution de problèmes  : un rôle central au niveau de l’apprentissage et de l’évaluation :</a:t>
            </a:r>
          </a:p>
          <a:p>
            <a:pPr lvl="1"/>
            <a:r>
              <a:rPr lang="fr-FR" sz="2400" dirty="0" smtClean="0"/>
              <a:t>critère principal de la maitrise des connaissances dans tous les domaines mathématiques</a:t>
            </a:r>
          </a:p>
          <a:p>
            <a:pPr lvl="1"/>
            <a:r>
              <a:rPr lang="fr-FR" sz="2400" dirty="0" smtClean="0"/>
              <a:t>moyen d’assurer l’appropriation des connaissances en en garantissant le sens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Approfondissement et extension du domaine d’étude des notions mathématiques abordées au cycle 2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Consolidation de l’automatisation et construction de techniques de calcul écrit et mental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Introduction de nouvelles notions : nombres décimaux, proportionnalité, grandeurs  (aire, volume, angles…)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Continuité des activités géométriques avec une plus grande place accordée au raisonnement et à l’argumentation ; nouvelles représentations de l’espace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590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Des outils à construire </a:t>
            </a: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r>
              <a:rPr lang="fr-FR" dirty="0" smtClean="0"/>
              <a:t>Outil de suivi des acquis d’un élève sur le cycle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Outil pour les professeurs intervenant sur le cycle, permettant de garder trace de l’organisation des apprentissages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8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La résolution de problèmes : une variété de situations </a:t>
            </a:r>
          </a:p>
          <a:p>
            <a:r>
              <a:rPr lang="fr-FR" dirty="0" smtClean="0"/>
              <a:t>situations issues </a:t>
            </a:r>
            <a:r>
              <a:rPr lang="fr-FR" dirty="0"/>
              <a:t>d’autres enseignements, de la vie de classe ou de la vie </a:t>
            </a:r>
            <a:r>
              <a:rPr lang="fr-FR" dirty="0" smtClean="0"/>
              <a:t>courante, ou d’un contexte interne </a:t>
            </a:r>
            <a:r>
              <a:rPr lang="fr-FR" dirty="0"/>
              <a:t>aux </a:t>
            </a:r>
            <a:r>
              <a:rPr lang="fr-FR" dirty="0" smtClean="0"/>
              <a:t>mathématiques</a:t>
            </a:r>
          </a:p>
          <a:p>
            <a:r>
              <a:rPr lang="fr-FR" dirty="0" smtClean="0"/>
              <a:t>problèmes </a:t>
            </a:r>
            <a:r>
              <a:rPr lang="fr-FR" dirty="0"/>
              <a:t>pour apprendre à </a:t>
            </a:r>
            <a:r>
              <a:rPr lang="fr-FR" dirty="0" smtClean="0"/>
              <a:t>chercher, non directement reliés </a:t>
            </a:r>
            <a:r>
              <a:rPr lang="fr-FR" dirty="0"/>
              <a:t>à la notion en cours </a:t>
            </a:r>
            <a:r>
              <a:rPr lang="fr-FR" dirty="0" smtClean="0"/>
              <a:t>d’étude</a:t>
            </a:r>
          </a:p>
          <a:p>
            <a:r>
              <a:rPr lang="fr-FR" dirty="0" smtClean="0"/>
              <a:t>problèmes ne comportant </a:t>
            </a:r>
            <a:r>
              <a:rPr lang="fr-FR" dirty="0"/>
              <a:t>pas forcément une seule solution, </a:t>
            </a:r>
            <a:r>
              <a:rPr lang="fr-FR" dirty="0" smtClean="0"/>
              <a:t>ne </a:t>
            </a:r>
            <a:r>
              <a:rPr lang="fr-FR" dirty="0"/>
              <a:t>se </a:t>
            </a:r>
            <a:r>
              <a:rPr lang="fr-FR" dirty="0" smtClean="0"/>
              <a:t>résolvant </a:t>
            </a:r>
            <a:r>
              <a:rPr lang="fr-FR" dirty="0"/>
              <a:t>pas uniquement avec une ou plusieurs opérations mais par un raisonnement et des recherches par </a:t>
            </a:r>
            <a:r>
              <a:rPr lang="fr-FR" dirty="0" smtClean="0"/>
              <a:t>tâtonnements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311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49491"/>
          </a:xfrm>
        </p:spPr>
        <p:txBody>
          <a:bodyPr>
            <a:normAutofit/>
          </a:bodyPr>
          <a:lstStyle/>
          <a:p>
            <a:r>
              <a:rPr lang="fr-FR" b="1" dirty="0" smtClean="0"/>
              <a:t>Supports</a:t>
            </a:r>
            <a:r>
              <a:rPr lang="fr-FR" dirty="0" smtClean="0"/>
              <a:t> : papier, crayon, manipulation d’objets concrets</a:t>
            </a:r>
          </a:p>
          <a:p>
            <a:r>
              <a:rPr lang="fr-FR" dirty="0" smtClean="0"/>
              <a:t>mais aussi </a:t>
            </a:r>
            <a:r>
              <a:rPr lang="fr-FR" b="1" dirty="0" smtClean="0"/>
              <a:t>usage de logiciels :</a:t>
            </a:r>
          </a:p>
          <a:p>
            <a:pPr lvl="1"/>
            <a:r>
              <a:rPr lang="fr-FR" sz="3200" dirty="0" smtClean="0"/>
              <a:t>calcul, numération</a:t>
            </a:r>
          </a:p>
          <a:p>
            <a:pPr lvl="1"/>
            <a:r>
              <a:rPr lang="fr-FR" sz="3200" dirty="0" smtClean="0"/>
              <a:t>géométrie dynamique</a:t>
            </a:r>
          </a:p>
          <a:p>
            <a:pPr lvl="1"/>
            <a:r>
              <a:rPr lang="fr-FR" sz="3200" dirty="0" smtClean="0"/>
              <a:t>programmation</a:t>
            </a:r>
          </a:p>
          <a:p>
            <a:pPr lvl="1"/>
            <a:r>
              <a:rPr lang="fr-FR" sz="3200" dirty="0" smtClean="0"/>
              <a:t>visualisation de cartes et de plans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883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Automatismes et algorithmes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fr-FR" altLang="fr-FR" sz="2000" kern="0" dirty="0" smtClean="0">
                <a:solidFill>
                  <a:srgbClr val="000000"/>
                </a:solidFill>
                <a:latin typeface="Arial"/>
                <a:cs typeface="Arial"/>
              </a:rPr>
              <a:t>Un </a:t>
            </a:r>
            <a:r>
              <a:rPr lang="fr-FR" altLang="fr-FR" sz="2000" b="1" kern="0" dirty="0" smtClean="0">
                <a:solidFill>
                  <a:srgbClr val="000000"/>
                </a:solidFill>
                <a:latin typeface="Arial"/>
                <a:cs typeface="Arial"/>
              </a:rPr>
              <a:t>automatisme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/>
                <a:cs typeface="Arial"/>
              </a:rPr>
              <a:t> est un réflexe intellectuel, il </a:t>
            </a:r>
            <a:r>
              <a:rPr lang="fr-FR" altLang="fr-FR" sz="2000" kern="0" dirty="0">
                <a:solidFill>
                  <a:srgbClr val="000000"/>
                </a:solidFill>
                <a:latin typeface="Arial"/>
                <a:cs typeface="Arial"/>
              </a:rPr>
              <a:t>se 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/>
                <a:cs typeface="Arial"/>
              </a:rPr>
              <a:t>développe </a:t>
            </a:r>
            <a:r>
              <a:rPr lang="fr-FR" altLang="fr-FR" sz="2000" kern="0" dirty="0">
                <a:solidFill>
                  <a:srgbClr val="000000"/>
                </a:solidFill>
                <a:latin typeface="Arial"/>
                <a:cs typeface="Arial"/>
              </a:rPr>
              <a:t>en mémorisant et en automatisant progressivement certaines procédures, certains raisonnements particulièrement utiles, fréquemment 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/>
                <a:cs typeface="Arial"/>
              </a:rPr>
              <a:t>rencontrés. En libérant la mémoire, il permet de centrer la réflexion sur l’élaboration d’une démarche. 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fr-FR" altLang="fr-FR" sz="2000" kern="0" dirty="0" smtClean="0">
                <a:latin typeface="Arial"/>
                <a:cs typeface="Arial"/>
              </a:rPr>
              <a:t>Un </a:t>
            </a:r>
            <a:r>
              <a:rPr lang="fr-FR" altLang="fr-FR" sz="2000" b="1" kern="0" dirty="0">
                <a:latin typeface="Arial"/>
                <a:cs typeface="Arial"/>
              </a:rPr>
              <a:t>automatisme</a:t>
            </a:r>
            <a:r>
              <a:rPr lang="fr-FR" altLang="fr-FR" sz="2000" kern="0" dirty="0">
                <a:latin typeface="Arial"/>
                <a:cs typeface="Arial"/>
              </a:rPr>
              <a:t> n’est pas un moyen pour comprendre plus vite ; il permet simplement d’aller plus vite lorsque l’on a compris. </a:t>
            </a:r>
            <a:endParaRPr lang="fr-FR" altLang="fr-FR" sz="2000" kern="0" dirty="0" smtClean="0">
              <a:latin typeface="Arial"/>
              <a:cs typeface="Arial"/>
            </a:endParaRPr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fr-FR" altLang="fr-FR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algorithme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est une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suite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d’opérations ou d'instructions permettant de résoudre un problème ou d'obtenir un résultat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donné.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fr-FR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altLang="fr-FR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algorithme</a:t>
            </a:r>
            <a:r>
              <a:rPr lang="fr-FR" altLang="fr-FR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 vocation à être efficace ; il peut être appris et mis en œuvre sans être compris.</a:t>
            </a:r>
            <a:endParaRPr lang="fr-FR" altLang="fr-FR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Les six compétences :</a:t>
            </a:r>
          </a:p>
          <a:p>
            <a:pPr marL="0" indent="0" algn="ctr">
              <a:buNone/>
            </a:pPr>
            <a:r>
              <a:rPr lang="fr-FR" i="1" dirty="0" smtClean="0"/>
              <a:t>Chercher, </a:t>
            </a:r>
            <a:r>
              <a:rPr lang="fr-FR" i="1" dirty="0" smtClean="0"/>
              <a:t>modéliser</a:t>
            </a:r>
            <a:r>
              <a:rPr lang="fr-FR" i="1" dirty="0" smtClean="0"/>
              <a:t>, représenter, raisonner, calculer, communiquer</a:t>
            </a:r>
          </a:p>
          <a:p>
            <a:r>
              <a:rPr lang="fr-FR" dirty="0" smtClean="0"/>
              <a:t>ce </a:t>
            </a:r>
            <a:r>
              <a:rPr lang="fr-FR" dirty="0"/>
              <a:t>sont les mêmes du cycle 2 au </a:t>
            </a:r>
            <a:r>
              <a:rPr lang="fr-FR" dirty="0" smtClean="0"/>
              <a:t>lycée,</a:t>
            </a:r>
            <a:endParaRPr lang="fr-FR" dirty="0"/>
          </a:p>
          <a:p>
            <a:r>
              <a:rPr lang="fr-FR" dirty="0" smtClean="0"/>
              <a:t>elles décrivent l’activité mathématique, </a:t>
            </a:r>
          </a:p>
          <a:p>
            <a:r>
              <a:rPr lang="fr-FR" dirty="0" smtClean="0"/>
              <a:t>les apprentissages sont conçus pour rendre tous les </a:t>
            </a:r>
            <a:r>
              <a:rPr lang="fr-FR" dirty="0"/>
              <a:t>élèves </a:t>
            </a:r>
            <a:r>
              <a:rPr lang="fr-FR" dirty="0" smtClean="0"/>
              <a:t>progressivement </a:t>
            </a:r>
            <a:r>
              <a:rPr lang="fr-FR" dirty="0"/>
              <a:t>capables </a:t>
            </a:r>
            <a:r>
              <a:rPr lang="fr-FR" dirty="0" smtClean="0"/>
              <a:t>de les mobiliser de façon autonome et de leur propre initiative dans des tâches riches.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92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i="1" dirty="0" smtClean="0"/>
              <a:t>Les six compétences</a:t>
            </a:r>
          </a:p>
          <a:p>
            <a:pPr marL="0" indent="0">
              <a:buNone/>
            </a:pPr>
            <a:r>
              <a:rPr lang="fr-FR" b="1" dirty="0"/>
              <a:t>Chercher</a:t>
            </a:r>
            <a:endParaRPr lang="fr-FR" dirty="0"/>
          </a:p>
          <a:p>
            <a:r>
              <a:rPr lang="fr-FR" dirty="0"/>
              <a:t>Prélever et organiser les informations nécessaires à la résolution de problèmes à partir de supports variés : textes, tableaux, diagrammes, graphiques, dessins, schémas, etc.</a:t>
            </a:r>
          </a:p>
          <a:p>
            <a:r>
              <a:rPr lang="fr-FR" dirty="0"/>
              <a:t>S’engager dans une démarche, observer, questionner, manipuler, expérimenter, émettre des hypothèses, en mobilisant des outils ou des procédures mathématiques déjà rencontrées, en élaborant un raisonnement adapté à une situation nouvelle.</a:t>
            </a:r>
          </a:p>
          <a:p>
            <a:r>
              <a:rPr lang="fr-FR" dirty="0"/>
              <a:t>Tester, essayer plusieurs pistes de résolution.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i="1" dirty="0" smtClean="0"/>
              <a:t>Les six compétences</a:t>
            </a:r>
          </a:p>
          <a:p>
            <a:pPr marL="0" indent="0">
              <a:buNone/>
            </a:pPr>
            <a:r>
              <a:rPr lang="fr-FR" b="1" dirty="0"/>
              <a:t>Modéliser</a:t>
            </a:r>
            <a:endParaRPr lang="fr-FR" dirty="0"/>
          </a:p>
          <a:p>
            <a:r>
              <a:rPr lang="fr-FR" dirty="0"/>
              <a:t>Utiliser les mathématiques pour résoudre quelques problèmes issus de situations de la vie quotidienne. </a:t>
            </a:r>
          </a:p>
          <a:p>
            <a:r>
              <a:rPr lang="fr-FR" dirty="0"/>
              <a:t>Reconnaitre et distinguer des problèmes relevant de situations additives, multiplicatives, de proportionnalité. </a:t>
            </a:r>
          </a:p>
          <a:p>
            <a:r>
              <a:rPr lang="fr-FR" dirty="0"/>
              <a:t>Reconnaitre des situations réelles pouvant être modélisées par des relations géométriques (alignement, parallélisme, perpendicularité, symétrie).</a:t>
            </a:r>
          </a:p>
          <a:p>
            <a:r>
              <a:rPr lang="fr-FR" dirty="0"/>
              <a:t>Utiliser des propriétés géométriques pour reconnaitre des objets.</a:t>
            </a:r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20892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1823</Words>
  <Application>Microsoft Office PowerPoint</Application>
  <PresentationFormat>Affichage à l'écran (4:3)</PresentationFormat>
  <Paragraphs>197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Mathématiques  Cycle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Mathématiques  Cycle 3</dc:title>
  <dc:creator>superu</dc:creator>
  <cp:lastModifiedBy>superu</cp:lastModifiedBy>
  <cp:revision>38</cp:revision>
  <dcterms:created xsi:type="dcterms:W3CDTF">2016-01-04T12:36:31Z</dcterms:created>
  <dcterms:modified xsi:type="dcterms:W3CDTF">2016-01-06T11:08:33Z</dcterms:modified>
</cp:coreProperties>
</file>